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defPPr>
      <a:defRPr lang="de-DE"/>
    </a:defPPr>
    <a:lvl1pPr algn="l">
      <a:spcBef>
        <a:spcPts val="0"/>
      </a:spcBef>
      <a:spcAft>
        <a:spcPts val="0"/>
      </a:spcAft>
      <a:defRPr sz="2400">
        <a:solidFill>
          <a:schemeClr val="tx1"/>
        </a:solidFill>
        <a:latin typeface="Times"/>
        <a:ea typeface="MS PGothic"/>
        <a:cs typeface="+mn-cs"/>
      </a:defRPr>
    </a:lvl1pPr>
    <a:lvl2pPr marL="457200" algn="l">
      <a:spcBef>
        <a:spcPts val="0"/>
      </a:spcBef>
      <a:spcAft>
        <a:spcPts val="0"/>
      </a:spcAft>
      <a:defRPr sz="2400">
        <a:solidFill>
          <a:schemeClr val="tx1"/>
        </a:solidFill>
        <a:latin typeface="Times"/>
        <a:ea typeface="MS PGothic"/>
        <a:cs typeface="+mn-cs"/>
      </a:defRPr>
    </a:lvl2pPr>
    <a:lvl3pPr marL="914400" algn="l">
      <a:spcBef>
        <a:spcPts val="0"/>
      </a:spcBef>
      <a:spcAft>
        <a:spcPts val="0"/>
      </a:spcAft>
      <a:defRPr sz="2400">
        <a:solidFill>
          <a:schemeClr val="tx1"/>
        </a:solidFill>
        <a:latin typeface="Times"/>
        <a:ea typeface="MS PGothic"/>
        <a:cs typeface="+mn-cs"/>
      </a:defRPr>
    </a:lvl3pPr>
    <a:lvl4pPr marL="1371600" algn="l">
      <a:spcBef>
        <a:spcPts val="0"/>
      </a:spcBef>
      <a:spcAft>
        <a:spcPts val="0"/>
      </a:spcAft>
      <a:defRPr sz="2400">
        <a:solidFill>
          <a:schemeClr val="tx1"/>
        </a:solidFill>
        <a:latin typeface="Times"/>
        <a:ea typeface="MS PGothic"/>
        <a:cs typeface="+mn-cs"/>
      </a:defRPr>
    </a:lvl4pPr>
    <a:lvl5pPr marL="1828800" algn="l">
      <a:spcBef>
        <a:spcPts val="0"/>
      </a:spcBef>
      <a:spcAft>
        <a:spcPts val="0"/>
      </a:spcAft>
      <a:defRPr sz="2400">
        <a:solidFill>
          <a:schemeClr val="tx1"/>
        </a:solidFill>
        <a:latin typeface="Times"/>
        <a:ea typeface="MS PGothic"/>
        <a:cs typeface="+mn-cs"/>
      </a:defRPr>
    </a:lvl5pPr>
    <a:lvl6pPr marL="2286000" algn="l" defTabSz="914400">
      <a:defRPr sz="2400">
        <a:solidFill>
          <a:schemeClr val="tx1"/>
        </a:solidFill>
        <a:latin typeface="Times"/>
        <a:ea typeface="MS PGothic"/>
        <a:cs typeface="+mn-cs"/>
      </a:defRPr>
    </a:lvl6pPr>
    <a:lvl7pPr marL="2743200" algn="l" defTabSz="914400">
      <a:defRPr sz="2400">
        <a:solidFill>
          <a:schemeClr val="tx1"/>
        </a:solidFill>
        <a:latin typeface="Times"/>
        <a:ea typeface="MS PGothic"/>
        <a:cs typeface="+mn-cs"/>
      </a:defRPr>
    </a:lvl7pPr>
    <a:lvl8pPr marL="3200400" algn="l" defTabSz="914400">
      <a:defRPr sz="2400">
        <a:solidFill>
          <a:schemeClr val="tx1"/>
        </a:solidFill>
        <a:latin typeface="Times"/>
        <a:ea typeface="MS PGothic"/>
        <a:cs typeface="+mn-cs"/>
      </a:defRPr>
    </a:lvl8pPr>
    <a:lvl9pPr marL="3657600" algn="l" defTabSz="914400">
      <a:defRPr sz="2400">
        <a:solidFill>
          <a:schemeClr val="tx1"/>
        </a:solidFill>
        <a:latin typeface="Times"/>
        <a:ea typeface="MS PGothic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rsten Breuer" initials="K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0"/>
    <p:restoredTop sz="87908"/>
  </p:normalViewPr>
  <p:slideViewPr>
    <p:cSldViewPr>
      <p:cViewPr varScale="1">
        <p:scale>
          <a:sx n="142" d="100"/>
          <a:sy n="142" d="100"/>
        </p:scale>
        <p:origin x="3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1T08:13:51" idx="1">
    <p:pos x="10" y="10"/>
    <p:text>show roles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1;1;14;Kersten Breuer;2;1;0;3;20;2020-02-11T07:13:51Z;4;38;{00D8002A-0077-4BF3-86EC-0098001C002F};" providerId="AD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12415-6E77-EA4E-BC63-E6BA94B38D41}" type="datetimeFigureOut">
              <a:rPr lang="en-DE" smtClean="0"/>
              <a:t>29.11.21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6DFB9-18E7-8841-9B64-901AB4BEC59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895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6DFB9-18E7-8841-9B64-901AB4BEC59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229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6DFB9-18E7-8841-9B64-901AB4BEC596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7552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6DFB9-18E7-8841-9B64-901AB4BEC596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516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6DFB9-18E7-8841-9B64-901AB4BEC59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5033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https://www.ga4gh.org/news/ga4gh-wes-api-enables-portable-genomic-analysis/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6DFB9-18E7-8841-9B64-901AB4BEC59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8169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6DFB9-18E7-8841-9B64-901AB4BEC596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4300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0" y="0"/>
            <a:ext cx="12192000" cy="58054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5" name="Line 35"/>
          <p:cNvSpPr>
            <a:spLocks noChangeShapeType="1"/>
          </p:cNvSpPr>
          <p:nvPr/>
        </p:nvSpPr>
        <p:spPr bwMode="auto">
          <a:xfrm flipV="1">
            <a:off x="2133600" y="4600575"/>
            <a:ext cx="0" cy="838200"/>
          </a:xfrm>
          <a:prstGeom prst="line">
            <a:avLst/>
          </a:prstGeom>
          <a:noFill/>
          <a:ln w="1143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 flipV="1">
            <a:off x="2133600" y="0"/>
            <a:ext cx="0" cy="838200"/>
          </a:xfrm>
          <a:prstGeom prst="line">
            <a:avLst/>
          </a:prstGeom>
          <a:noFill/>
          <a:ln w="1143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pic>
        <p:nvPicPr>
          <p:cNvPr id="7" name="Picture 38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687736" y="5954382"/>
            <a:ext cx="4169833" cy="8817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1"/>
          <p:cNvSpPr>
            <a:spLocks noGrp="1" noChangeArrowheads="1"/>
          </p:cNvSpPr>
          <p:nvPr>
            <p:ph type="ctrTitle" sz="quarter"/>
          </p:nvPr>
        </p:nvSpPr>
        <p:spPr bwMode="black">
          <a:xfrm>
            <a:off x="2091269" y="1781178"/>
            <a:ext cx="8487833" cy="628185"/>
          </a:xfrm>
        </p:spPr>
        <p:txBody>
          <a:bodyPr/>
          <a:lstStyle>
            <a:lvl1pPr>
              <a:lnSpc>
                <a:spcPts val="4600"/>
              </a:lnSpc>
              <a:defRPr sz="3200"/>
            </a:lvl1pPr>
          </a:lstStyle>
          <a:p>
            <a:pPr lvl="0">
              <a:defRPr/>
            </a:pPr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Rectangle 39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2133600" y="4572000"/>
            <a:ext cx="8534400" cy="533400"/>
          </a:xfrm>
        </p:spPr>
        <p:txBody>
          <a:bodyPr/>
          <a:lstStyle>
            <a:lvl1pPr marL="0" indent="0">
              <a:buFont typeface="Times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Master-Untertitelformat bearbeiten</a:t>
            </a:r>
            <a:endParaRPr/>
          </a:p>
        </p:txBody>
      </p:sp>
      <p:sp>
        <p:nvSpPr>
          <p:cNvPr id="10" name="Rectangle 23"/>
          <p:cNvSpPr>
            <a:spLocks noGrp="1" noChangeArrowheads="1"/>
          </p:cNvSpPr>
          <p:nvPr>
            <p:ph type="dt" sz="quarter" idx="10"/>
          </p:nvPr>
        </p:nvSpPr>
        <p:spPr bwMode="black">
          <a:xfrm>
            <a:off x="152400" y="5486400"/>
            <a:ext cx="1697567" cy="2063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tx2"/>
                </a:solidFill>
                <a:latin typeface="Arial"/>
              </a:defRPr>
            </a:lvl1pPr>
          </a:lstStyle>
          <a:p>
            <a:pPr>
              <a:defRPr/>
            </a:pPr>
            <a:endParaRPr lang="en-US" sz="140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76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5" name="Rectangle 46"/>
          <p:cNvSpPr>
            <a:spLocks noChangeArrowheads="1"/>
          </p:cNvSpPr>
          <p:nvPr/>
        </p:nvSpPr>
        <p:spPr bwMode="auto">
          <a:xfrm>
            <a:off x="0" y="6326188"/>
            <a:ext cx="12192000" cy="539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  <a:cs typeface="ＭＳ Ｐゴシック"/>
            </a:endParaRPr>
          </a:p>
        </p:txBody>
      </p:sp>
      <p:pic>
        <p:nvPicPr>
          <p:cNvPr id="6" name="Picture 56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443633" y="6442075"/>
            <a:ext cx="1432984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4"/>
          <p:cNvSpPr>
            <a:spLocks noChangeArrowheads="1"/>
          </p:cNvSpPr>
          <p:nvPr userDrawn="1"/>
        </p:nvSpPr>
        <p:spPr bwMode="black">
          <a:xfrm>
            <a:off x="86784" y="6464300"/>
            <a:ext cx="1117600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fld id="{56E7AC42-7F85-4F60-AB21-A5762EE4EF17}" type="datetime1">
              <a:rPr lang="en-US" sz="900">
                <a:solidFill>
                  <a:schemeClr val="bg2"/>
                </a:solidFill>
                <a:latin typeface="Arial"/>
              </a:rPr>
              <a:t>11/29/21</a:t>
            </a:fld>
            <a:endParaRPr lang="en-US" sz="900">
              <a:solidFill>
                <a:schemeClr val="bg2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Benutzerdefiniertes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Bild 12" descr="DKFZ_Aussenaufnahme_09.jp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6350"/>
            <a:ext cx="12192000" cy="63261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7"/>
          <p:cNvSpPr>
            <a:spLocks noChangeArrowheads="1"/>
          </p:cNvSpPr>
          <p:nvPr/>
        </p:nvSpPr>
        <p:spPr bwMode="auto">
          <a:xfrm>
            <a:off x="0" y="5789613"/>
            <a:ext cx="12192000" cy="1052512"/>
          </a:xfrm>
          <a:prstGeom prst="rect">
            <a:avLst/>
          </a:prstGeom>
          <a:solidFill>
            <a:srgbClr val="0047B9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  <p:sp>
        <p:nvSpPr>
          <p:cNvPr id="6" name="Line 35"/>
          <p:cNvSpPr>
            <a:spLocks noChangeShapeType="1"/>
          </p:cNvSpPr>
          <p:nvPr/>
        </p:nvSpPr>
        <p:spPr bwMode="auto">
          <a:xfrm flipV="1">
            <a:off x="2133600" y="4600575"/>
            <a:ext cx="0" cy="838200"/>
          </a:xfrm>
          <a:prstGeom prst="line">
            <a:avLst/>
          </a:prstGeom>
          <a:noFill/>
          <a:ln w="1143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7" name="Line 40"/>
          <p:cNvSpPr>
            <a:spLocks noChangeShapeType="1"/>
          </p:cNvSpPr>
          <p:nvPr/>
        </p:nvSpPr>
        <p:spPr bwMode="auto">
          <a:xfrm flipV="1">
            <a:off x="2133600" y="0"/>
            <a:ext cx="0" cy="838200"/>
          </a:xfrm>
          <a:prstGeom prst="line">
            <a:avLst/>
          </a:prstGeom>
          <a:noFill/>
          <a:ln w="1143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8" name="Line 40"/>
          <p:cNvSpPr>
            <a:spLocks noChangeShapeType="1"/>
          </p:cNvSpPr>
          <p:nvPr/>
        </p:nvSpPr>
        <p:spPr bwMode="auto">
          <a:xfrm flipV="1">
            <a:off x="2336800" y="6350"/>
            <a:ext cx="0" cy="838200"/>
          </a:xfrm>
          <a:prstGeom prst="line">
            <a:avLst/>
          </a:prstGeom>
          <a:noFill/>
          <a:ln w="1143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pic>
        <p:nvPicPr>
          <p:cNvPr id="9" name="Picture 38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7687736" y="5954382"/>
            <a:ext cx="4169833" cy="881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2_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Bild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" y="-100013"/>
            <a:ext cx="12225867" cy="62372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7"/>
          <p:cNvSpPr>
            <a:spLocks noChangeArrowheads="1"/>
          </p:cNvSpPr>
          <p:nvPr/>
        </p:nvSpPr>
        <p:spPr bwMode="auto">
          <a:xfrm>
            <a:off x="0" y="5789613"/>
            <a:ext cx="12192000" cy="1052512"/>
          </a:xfrm>
          <a:prstGeom prst="rect">
            <a:avLst/>
          </a:prstGeom>
          <a:solidFill>
            <a:srgbClr val="0047B9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/>
          </a:p>
        </p:txBody>
      </p:sp>
      <p:sp>
        <p:nvSpPr>
          <p:cNvPr id="6" name="Line 35"/>
          <p:cNvSpPr>
            <a:spLocks noChangeShapeType="1"/>
          </p:cNvSpPr>
          <p:nvPr/>
        </p:nvSpPr>
        <p:spPr bwMode="auto">
          <a:xfrm flipV="1">
            <a:off x="2133600" y="4600575"/>
            <a:ext cx="0" cy="838200"/>
          </a:xfrm>
          <a:prstGeom prst="line">
            <a:avLst/>
          </a:prstGeom>
          <a:noFill/>
          <a:ln w="1143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7" name="Line 40"/>
          <p:cNvSpPr>
            <a:spLocks noChangeShapeType="1"/>
          </p:cNvSpPr>
          <p:nvPr/>
        </p:nvSpPr>
        <p:spPr bwMode="auto">
          <a:xfrm flipV="1">
            <a:off x="2133600" y="-87313"/>
            <a:ext cx="0" cy="838201"/>
          </a:xfrm>
          <a:prstGeom prst="line">
            <a:avLst/>
          </a:prstGeom>
          <a:noFill/>
          <a:ln w="1143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pic>
        <p:nvPicPr>
          <p:cNvPr id="8" name="Picture 38"/>
          <p:cNvPicPr>
            <a:picLocks noChangeAspect="1" noChangeArrowheads="1"/>
          </p:cNvPicPr>
          <p:nvPr userDrawn="1"/>
        </p:nvPicPr>
        <p:blipFill>
          <a:blip r:embed="rId3"/>
          <a:stretch/>
        </p:blipFill>
        <p:spPr bwMode="auto">
          <a:xfrm>
            <a:off x="7687736" y="5954382"/>
            <a:ext cx="4169833" cy="881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76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5" name="Rectangle 46"/>
          <p:cNvSpPr>
            <a:spLocks noChangeArrowheads="1"/>
          </p:cNvSpPr>
          <p:nvPr/>
        </p:nvSpPr>
        <p:spPr bwMode="auto">
          <a:xfrm>
            <a:off x="0" y="6326188"/>
            <a:ext cx="12192000" cy="539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  <a:cs typeface="ＭＳ Ｐゴシック"/>
            </a:endParaRPr>
          </a:p>
        </p:txBody>
      </p:sp>
      <p:pic>
        <p:nvPicPr>
          <p:cNvPr id="6" name="Picture 56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443633" y="6442075"/>
            <a:ext cx="1432984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4"/>
          <p:cNvSpPr>
            <a:spLocks noChangeArrowheads="1"/>
          </p:cNvSpPr>
          <p:nvPr/>
        </p:nvSpPr>
        <p:spPr bwMode="black">
          <a:xfrm>
            <a:off x="86784" y="6464300"/>
            <a:ext cx="1117600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fld id="{B1A1AD77-1740-4E04-9CDF-8840FAFA6FED}" type="datetime1">
              <a:rPr lang="en-US" sz="900">
                <a:solidFill>
                  <a:schemeClr val="bg2"/>
                </a:solidFill>
                <a:latin typeface="Arial"/>
              </a:rPr>
              <a:t>11/29/21</a:t>
            </a:fld>
            <a:r>
              <a:rPr lang="en-US" sz="900">
                <a:solidFill>
                  <a:schemeClr val="bg2"/>
                </a:solidFill>
                <a:latin typeface="Arial"/>
              </a:rPr>
              <a:t> | &lt;#&gt;</a:t>
            </a:r>
            <a:endParaRPr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 bwMode="auto">
          <a:xfrm>
            <a:off x="2235200" y="546103"/>
            <a:ext cx="7221173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7B9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 bwMode="auto">
          <a:xfrm>
            <a:off x="2235200" y="1371600"/>
            <a:ext cx="9652000" cy="4953000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76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5" name="Rectangle 46"/>
          <p:cNvSpPr>
            <a:spLocks noChangeArrowheads="1"/>
          </p:cNvSpPr>
          <p:nvPr/>
        </p:nvSpPr>
        <p:spPr bwMode="auto">
          <a:xfrm>
            <a:off x="0" y="6326188"/>
            <a:ext cx="12192000" cy="539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  <a:cs typeface="ＭＳ Ｐゴシック"/>
            </a:endParaRPr>
          </a:p>
        </p:txBody>
      </p:sp>
      <p:pic>
        <p:nvPicPr>
          <p:cNvPr id="6" name="Picture 56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443633" y="6442075"/>
            <a:ext cx="1432984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4"/>
          <p:cNvSpPr>
            <a:spLocks noChangeArrowheads="1"/>
          </p:cNvSpPr>
          <p:nvPr/>
        </p:nvSpPr>
        <p:spPr bwMode="black">
          <a:xfrm>
            <a:off x="86784" y="6464300"/>
            <a:ext cx="1117600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fld id="{1DCE3453-E6D5-42C2-89F0-3C84368FCA13}" type="datetime1">
              <a:rPr lang="en-US" sz="900">
                <a:solidFill>
                  <a:schemeClr val="bg2"/>
                </a:solidFill>
                <a:latin typeface="Arial"/>
              </a:rPr>
              <a:t>11/29/21</a:t>
            </a:fld>
            <a:r>
              <a:rPr lang="en-US" sz="900">
                <a:solidFill>
                  <a:schemeClr val="bg2"/>
                </a:solidFill>
                <a:latin typeface="Arial"/>
              </a:rPr>
              <a:t> | </a:t>
            </a:r>
            <a:endParaRPr/>
          </a:p>
        </p:txBody>
      </p:sp>
      <p:grpSp>
        <p:nvGrpSpPr>
          <p:cNvPr id="8" name="Gruppierung 8"/>
          <p:cNvGrpSpPr/>
          <p:nvPr userDrawn="1"/>
        </p:nvGrpSpPr>
        <p:grpSpPr bwMode="auto">
          <a:xfrm>
            <a:off x="-16437" y="-27384"/>
            <a:ext cx="12208437" cy="6057384"/>
            <a:chOff x="-12328" y="-27384"/>
            <a:chExt cx="9156328" cy="6057384"/>
          </a:xfrm>
        </p:grpSpPr>
        <p:sp>
          <p:nvSpPr>
            <p:cNvPr id="9" name="Textfeld 9"/>
            <p:cNvSpPr>
              <a:spLocks/>
            </p:cNvSpPr>
            <p:nvPr/>
          </p:nvSpPr>
          <p:spPr bwMode="auto">
            <a:xfrm>
              <a:off x="6300192" y="5445224"/>
              <a:ext cx="26642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GB" sz="3200" b="1">
                  <a:solidFill>
                    <a:srgbClr val="0047B9"/>
                  </a:solidFill>
                  <a:latin typeface="+mj-lt"/>
                </a:rPr>
                <a:t>www.dkfz.de</a:t>
              </a:r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3071836" y="-27384"/>
              <a:ext cx="2988000" cy="2229481"/>
            </a:xfrm>
            <a:prstGeom prst="rect">
              <a:avLst/>
            </a:prstGeom>
            <a:noFill/>
            <a:ln w="88900">
              <a:noFill/>
              <a:miter lim="800000"/>
              <a:headEnd/>
              <a:tailEnd/>
            </a:ln>
          </p:spPr>
        </p:pic>
        <p:pic>
          <p:nvPicPr>
            <p:cNvPr id="11" name="Picture 29"/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-12328" y="-20830"/>
              <a:ext cx="2988000" cy="2222927"/>
            </a:xfrm>
            <a:prstGeom prst="rect">
              <a:avLst/>
            </a:prstGeom>
            <a:noFill/>
            <a:ln w="88900">
              <a:noFill/>
              <a:miter lim="800000"/>
              <a:headEnd/>
              <a:tailEnd/>
            </a:ln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5"/>
            <a:srcRect l="23494" t="9632" r="6650" b="19658"/>
            <a:stretch/>
          </p:blipFill>
          <p:spPr bwMode="auto">
            <a:xfrm>
              <a:off x="6156000" y="0"/>
              <a:ext cx="2988000" cy="2202097"/>
            </a:xfrm>
            <a:prstGeom prst="rect">
              <a:avLst/>
            </a:prstGeom>
            <a:noFill/>
            <a:ln w="88900">
              <a:noFill/>
              <a:miter lim="800000"/>
              <a:headEnd/>
              <a:tailEnd/>
            </a:ln>
          </p:spPr>
        </p:pic>
        <p:sp>
          <p:nvSpPr>
            <p:cNvPr id="13" name="Textfeld 13"/>
            <p:cNvSpPr>
              <a:spLocks/>
            </p:cNvSpPr>
            <p:nvPr/>
          </p:nvSpPr>
          <p:spPr bwMode="auto">
            <a:xfrm>
              <a:off x="462529" y="2402885"/>
              <a:ext cx="850195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GB" sz="2200">
                  <a:solidFill>
                    <a:srgbClr val="0047B9"/>
                  </a:solidFill>
                  <a:latin typeface="+mn-lt"/>
                </a:rPr>
                <a:t>The German Cancer Research Center (DKFZ) in Heidelberg</a:t>
              </a:r>
              <a:endParaRPr/>
            </a:p>
            <a:p>
              <a:pPr>
                <a:defRPr/>
              </a:pPr>
              <a:r>
                <a:rPr lang="en-GB" sz="3000" b="1">
                  <a:solidFill>
                    <a:srgbClr val="0047B9"/>
                  </a:solidFill>
                  <a:latin typeface="+mn-lt"/>
                </a:rPr>
                <a:t>Innovative Cancer Research in a Historic City</a:t>
              </a:r>
              <a:endParaRPr/>
            </a:p>
          </p:txBody>
        </p:sp>
        <p:sp>
          <p:nvSpPr>
            <p:cNvPr id="14" name="Textfeld 14"/>
            <p:cNvSpPr>
              <a:spLocks/>
            </p:cNvSpPr>
            <p:nvPr/>
          </p:nvSpPr>
          <p:spPr bwMode="auto">
            <a:xfrm>
              <a:off x="467544" y="3717032"/>
              <a:ext cx="6480720" cy="1769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defRPr/>
              </a:pPr>
              <a:r>
                <a:rPr lang="en-GB" sz="2400" b="1" i="1">
                  <a:latin typeface="+mj-lt"/>
                </a:rPr>
                <a:t>Career Opportunities at all Levels:</a:t>
              </a:r>
              <a:endParaRPr/>
            </a:p>
            <a:p>
              <a:pPr marL="342900" indent="-250825">
                <a:buClr>
                  <a:srgbClr val="0047B9"/>
                </a:buClr>
                <a:buFont typeface="Arial"/>
                <a:buChar char="•"/>
                <a:defRPr/>
              </a:pPr>
              <a:r>
                <a:rPr lang="en-GB" sz="2000">
                  <a:latin typeface="+mj-lt"/>
                </a:rPr>
                <a:t>Professors</a:t>
              </a:r>
              <a:endParaRPr/>
            </a:p>
            <a:p>
              <a:pPr marL="342900" indent="-250825">
                <a:buClr>
                  <a:srgbClr val="0047B9"/>
                </a:buClr>
                <a:buFont typeface="Arial"/>
                <a:buChar char="•"/>
                <a:defRPr/>
              </a:pPr>
              <a:r>
                <a:rPr lang="en-GB" sz="2000">
                  <a:latin typeface="+mj-lt"/>
                </a:rPr>
                <a:t>Junior Group Leaders</a:t>
              </a:r>
              <a:endParaRPr/>
            </a:p>
            <a:p>
              <a:pPr marL="342900" indent="-250825">
                <a:buClr>
                  <a:srgbClr val="0047B9"/>
                </a:buClr>
                <a:buFont typeface="Arial"/>
                <a:buChar char="•"/>
                <a:defRPr/>
              </a:pPr>
              <a:r>
                <a:rPr lang="en-GB" sz="2000">
                  <a:latin typeface="+mj-lt"/>
                </a:rPr>
                <a:t>Postdocs</a:t>
              </a:r>
              <a:endParaRPr/>
            </a:p>
            <a:p>
              <a:pPr marL="342900" indent="-250825">
                <a:buClr>
                  <a:srgbClr val="0047B9"/>
                </a:buClr>
                <a:buFont typeface="Arial"/>
                <a:buChar char="•"/>
                <a:defRPr/>
              </a:pPr>
              <a:r>
                <a:rPr lang="en-GB" sz="2000">
                  <a:latin typeface="+mj-lt"/>
                </a:rPr>
                <a:t>PhD and MSc Students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76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5" name="Rectangle 46"/>
          <p:cNvSpPr>
            <a:spLocks noChangeArrowheads="1"/>
          </p:cNvSpPr>
          <p:nvPr userDrawn="1"/>
        </p:nvSpPr>
        <p:spPr bwMode="auto">
          <a:xfrm>
            <a:off x="0" y="6326188"/>
            <a:ext cx="12192000" cy="539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  <a:cs typeface="ＭＳ Ｐゴシック"/>
            </a:endParaRPr>
          </a:p>
        </p:txBody>
      </p:sp>
      <p:pic>
        <p:nvPicPr>
          <p:cNvPr id="6" name="Picture 56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443633" y="6442075"/>
            <a:ext cx="1432984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4"/>
          <p:cNvSpPr>
            <a:spLocks noChangeArrowheads="1"/>
          </p:cNvSpPr>
          <p:nvPr/>
        </p:nvSpPr>
        <p:spPr bwMode="black">
          <a:xfrm>
            <a:off x="86784" y="6464300"/>
            <a:ext cx="1117600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fld id="{E3F2E1BD-1E06-4289-8D48-DC46A7EB21A8}" type="datetime1">
              <a:rPr lang="en-US" sz="900">
                <a:solidFill>
                  <a:schemeClr val="bg2"/>
                </a:solidFill>
                <a:latin typeface="Arial"/>
              </a:rPr>
              <a:t>11/29/21</a:t>
            </a:fld>
            <a:r>
              <a:rPr lang="en-US" sz="900">
                <a:solidFill>
                  <a:schemeClr val="bg2"/>
                </a:solidFill>
                <a:latin typeface="Arial"/>
              </a:rPr>
              <a:t> |</a:t>
            </a:r>
            <a:endParaRPr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 bwMode="auto">
          <a:xfrm>
            <a:off x="2235200" y="546103"/>
            <a:ext cx="7221173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7B9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2235200" y="1371600"/>
            <a:ext cx="4724399" cy="4953000"/>
          </a:xfrm>
        </p:spPr>
        <p:txBody>
          <a:bodyPr/>
          <a:lstStyle>
            <a:lvl1pPr>
              <a:buClr>
                <a:srgbClr val="0047B9"/>
              </a:buClr>
              <a:buSzPct val="100000"/>
              <a:defRPr sz="2800">
                <a:solidFill>
                  <a:schemeClr val="tx1"/>
                </a:solidFill>
              </a:defRPr>
            </a:lvl1pPr>
            <a:lvl2pPr>
              <a:buClr>
                <a:srgbClr val="0047B9"/>
              </a:buClr>
              <a:buSzPct val="100000"/>
              <a:defRPr sz="2400">
                <a:solidFill>
                  <a:schemeClr val="tx1"/>
                </a:solidFill>
              </a:defRPr>
            </a:lvl2pPr>
            <a:lvl3pPr>
              <a:buClr>
                <a:srgbClr val="0047B9"/>
              </a:buClr>
              <a:buSzPct val="100000"/>
              <a:defRPr sz="2000">
                <a:solidFill>
                  <a:schemeClr val="tx1"/>
                </a:solidFill>
              </a:defRPr>
            </a:lvl3pPr>
            <a:lvl4pPr>
              <a:buClr>
                <a:srgbClr val="0047B9"/>
              </a:buClr>
              <a:buSzPct val="100000"/>
              <a:defRPr sz="1800">
                <a:solidFill>
                  <a:schemeClr val="tx1"/>
                </a:solidFill>
              </a:defRPr>
            </a:lvl4pPr>
            <a:lvl5pPr>
              <a:buClr>
                <a:srgbClr val="0047B9"/>
              </a:buClr>
              <a:buSzPct val="100000"/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7162800" y="1371600"/>
            <a:ext cx="4724399" cy="4953000"/>
          </a:xfrm>
        </p:spPr>
        <p:txBody>
          <a:bodyPr/>
          <a:lstStyle>
            <a:lvl1pPr marL="190500" indent="-190500">
              <a:buClr>
                <a:srgbClr val="0047B9"/>
              </a:buClr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569913" indent="-188913">
              <a:buClr>
                <a:srgbClr val="0047B9"/>
              </a:buClr>
              <a:buSzPct val="100000"/>
              <a:buFont typeface="Arial"/>
              <a:buChar char="•"/>
              <a:defRPr sz="2400">
                <a:solidFill>
                  <a:srgbClr val="000000"/>
                </a:solidFill>
              </a:defRPr>
            </a:lvl2pPr>
            <a:lvl3pPr marL="947738" indent="-187325">
              <a:buClr>
                <a:srgbClr val="0047B9"/>
              </a:buClr>
              <a:buSzPct val="100000"/>
              <a:buFont typeface="Arial"/>
              <a:buChar char="•"/>
              <a:defRPr sz="2000">
                <a:solidFill>
                  <a:srgbClr val="000000"/>
                </a:solidFill>
              </a:defRPr>
            </a:lvl3pPr>
            <a:lvl4pPr marL="1323974" indent="-185738">
              <a:buClr>
                <a:srgbClr val="0047B9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lvl4pPr>
            <a:lvl5pPr marL="1792288" indent="-277813">
              <a:buClr>
                <a:srgbClr val="0047B9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76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5" name="Rectangle 46"/>
          <p:cNvSpPr>
            <a:spLocks noChangeArrowheads="1"/>
          </p:cNvSpPr>
          <p:nvPr/>
        </p:nvSpPr>
        <p:spPr bwMode="auto">
          <a:xfrm>
            <a:off x="0" y="6326188"/>
            <a:ext cx="12192000" cy="539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  <a:cs typeface="ＭＳ Ｐゴシック"/>
            </a:endParaRPr>
          </a:p>
        </p:txBody>
      </p:sp>
      <p:pic>
        <p:nvPicPr>
          <p:cNvPr id="6" name="Picture 56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443633" y="6442075"/>
            <a:ext cx="1432984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4"/>
          <p:cNvSpPr>
            <a:spLocks noChangeArrowheads="1"/>
          </p:cNvSpPr>
          <p:nvPr/>
        </p:nvSpPr>
        <p:spPr bwMode="black">
          <a:xfrm>
            <a:off x="86784" y="6464300"/>
            <a:ext cx="1117600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fld id="{A61A67D2-FDC8-4CBE-B66E-8ED8F0652EFF}" type="datetime1">
              <a:rPr lang="en-US" sz="900">
                <a:solidFill>
                  <a:schemeClr val="bg2"/>
                </a:solidFill>
                <a:latin typeface="Arial"/>
              </a:rPr>
              <a:t>11/29/21</a:t>
            </a:fld>
            <a:r>
              <a:rPr lang="en-US" sz="900">
                <a:solidFill>
                  <a:schemeClr val="bg2"/>
                </a:solidFill>
                <a:latin typeface="Arial"/>
              </a:rPr>
              <a:t> |</a:t>
            </a:r>
            <a:endParaRPr/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09600" y="2174875"/>
            <a:ext cx="5386917" cy="3951288"/>
          </a:xfrm>
        </p:spPr>
        <p:txBody>
          <a:bodyPr/>
          <a:lstStyle>
            <a:lvl1pPr>
              <a:buClr>
                <a:srgbClr val="0047B9"/>
              </a:buClr>
              <a:buSzPct val="100000"/>
              <a:defRPr sz="2400">
                <a:solidFill>
                  <a:srgbClr val="000000"/>
                </a:solidFill>
              </a:defRPr>
            </a:lvl1pPr>
            <a:lvl2pPr>
              <a:buClr>
                <a:srgbClr val="0047B9"/>
              </a:buClr>
              <a:buSzPct val="100000"/>
              <a:defRPr sz="2000">
                <a:solidFill>
                  <a:srgbClr val="000000"/>
                </a:solidFill>
              </a:defRPr>
            </a:lvl2pPr>
            <a:lvl3pPr>
              <a:buClr>
                <a:srgbClr val="0047B9"/>
              </a:buClr>
              <a:buSzPct val="100000"/>
              <a:defRPr sz="1800">
                <a:solidFill>
                  <a:srgbClr val="000000"/>
                </a:solidFill>
              </a:defRPr>
            </a:lvl3pPr>
            <a:lvl4pPr>
              <a:buClr>
                <a:srgbClr val="0047B9"/>
              </a:buClr>
              <a:buSzPct val="100000"/>
              <a:defRPr sz="1600">
                <a:solidFill>
                  <a:srgbClr val="000000"/>
                </a:solidFill>
              </a:defRPr>
            </a:lvl4pPr>
            <a:lvl5pPr>
              <a:buClr>
                <a:srgbClr val="0047B9"/>
              </a:buClr>
              <a:buSzPct val="100000"/>
              <a:defRPr sz="16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93369" y="2174875"/>
            <a:ext cx="5389033" cy="3951288"/>
          </a:xfrm>
        </p:spPr>
        <p:txBody>
          <a:bodyPr/>
          <a:lstStyle>
            <a:lvl1pPr>
              <a:buClr>
                <a:srgbClr val="0047B9"/>
              </a:buClr>
              <a:buSzPct val="100000"/>
              <a:defRPr sz="2400">
                <a:solidFill>
                  <a:srgbClr val="000000"/>
                </a:solidFill>
              </a:defRPr>
            </a:lvl1pPr>
            <a:lvl2pPr>
              <a:buClr>
                <a:srgbClr val="0047B9"/>
              </a:buClr>
              <a:buSzPct val="100000"/>
              <a:defRPr sz="2000">
                <a:solidFill>
                  <a:srgbClr val="000000"/>
                </a:solidFill>
              </a:defRPr>
            </a:lvl2pPr>
            <a:lvl3pPr>
              <a:buClr>
                <a:srgbClr val="0047B9"/>
              </a:buClr>
              <a:buSzPct val="100000"/>
              <a:defRPr sz="1800">
                <a:solidFill>
                  <a:srgbClr val="000000"/>
                </a:solidFill>
              </a:defRPr>
            </a:lvl3pPr>
            <a:lvl4pPr>
              <a:buClr>
                <a:srgbClr val="0047B9"/>
              </a:buClr>
              <a:buSzPct val="100000"/>
              <a:defRPr sz="1600">
                <a:solidFill>
                  <a:srgbClr val="000000"/>
                </a:solidFill>
              </a:defRPr>
            </a:lvl4pPr>
            <a:lvl5pPr>
              <a:buClr>
                <a:srgbClr val="0047B9"/>
              </a:buClr>
              <a:buSzPct val="100000"/>
              <a:defRPr sz="16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76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5" name="Rectangle 46"/>
          <p:cNvSpPr>
            <a:spLocks noChangeArrowheads="1"/>
          </p:cNvSpPr>
          <p:nvPr/>
        </p:nvSpPr>
        <p:spPr bwMode="auto">
          <a:xfrm>
            <a:off x="0" y="6326188"/>
            <a:ext cx="12192000" cy="539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  <a:cs typeface="ＭＳ Ｐゴシック"/>
            </a:endParaRPr>
          </a:p>
        </p:txBody>
      </p:sp>
      <p:pic>
        <p:nvPicPr>
          <p:cNvPr id="6" name="Picture 56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0443633" y="6442075"/>
            <a:ext cx="1432984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4"/>
          <p:cNvSpPr>
            <a:spLocks noChangeArrowheads="1"/>
          </p:cNvSpPr>
          <p:nvPr/>
        </p:nvSpPr>
        <p:spPr bwMode="black">
          <a:xfrm>
            <a:off x="86784" y="6464300"/>
            <a:ext cx="1117600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fld id="{BB7AE2F2-6935-47CB-AB2C-F25DC23D80A7}" type="datetime1">
              <a:rPr lang="en-US" sz="900">
                <a:solidFill>
                  <a:schemeClr val="bg2"/>
                </a:solidFill>
                <a:latin typeface="Arial"/>
              </a:rPr>
              <a:t>11/29/21</a:t>
            </a:fld>
            <a:endParaRPr lang="en-US" sz="900">
              <a:solidFill>
                <a:schemeClr val="bg2"/>
              </a:solidFill>
              <a:latin typeface="Arial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 bwMode="auto">
          <a:xfrm>
            <a:off x="2235200" y="546103"/>
            <a:ext cx="7221173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7B9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ChangeArrowheads="1"/>
          </p:cNvSpPr>
          <p:nvPr/>
        </p:nvSpPr>
        <p:spPr bwMode="auto">
          <a:xfrm>
            <a:off x="0" y="990600"/>
            <a:ext cx="12192000" cy="5867399"/>
          </a:xfrm>
          <a:prstGeom prst="rect">
            <a:avLst/>
          </a:prstGeom>
          <a:solidFill>
            <a:srgbClr val="0047B9"/>
          </a:solidFill>
          <a:ln>
            <a:noFill/>
          </a:ln>
        </p:spPr>
        <p:txBody>
          <a:bodyPr wrap="none" anchor="ctr"/>
          <a:lstStyle/>
          <a:p>
            <a:pPr algn="ctr">
              <a:defRPr/>
            </a:pPr>
            <a:endParaRPr lang="de-DE" sz="2400"/>
          </a:p>
        </p:txBody>
      </p:sp>
      <p:sp>
        <p:nvSpPr>
          <p:cNvPr id="5" name="Rectangle 46"/>
          <p:cNvSpPr>
            <a:spLocks noChangeArrowheads="1"/>
          </p:cNvSpPr>
          <p:nvPr/>
        </p:nvSpPr>
        <p:spPr bwMode="auto">
          <a:xfrm>
            <a:off x="4233" y="-9525"/>
            <a:ext cx="12192000" cy="1044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6" name="Line 48"/>
          <p:cNvSpPr>
            <a:spLocks noChangeShapeType="1"/>
          </p:cNvSpPr>
          <p:nvPr/>
        </p:nvSpPr>
        <p:spPr bwMode="auto">
          <a:xfrm flipV="1">
            <a:off x="2133600" y="0"/>
            <a:ext cx="0" cy="838200"/>
          </a:xfrm>
          <a:prstGeom prst="line">
            <a:avLst/>
          </a:prstGeom>
          <a:noFill/>
          <a:ln w="1143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de-DE" sz="2400">
              <a:ea typeface="ＭＳ Ｐゴシック"/>
            </a:endParaRPr>
          </a:p>
        </p:txBody>
      </p:sp>
      <p:sp>
        <p:nvSpPr>
          <p:cNvPr id="7" name="Rectangle 6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35200" y="1371600"/>
            <a:ext cx="9652000" cy="495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Rectangle 63"/>
          <p:cNvSpPr>
            <a:spLocks noChangeArrowheads="1"/>
          </p:cNvSpPr>
          <p:nvPr/>
        </p:nvSpPr>
        <p:spPr bwMode="black">
          <a:xfrm>
            <a:off x="994833" y="679450"/>
            <a:ext cx="1227667" cy="457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r>
              <a:rPr lang="en-US" sz="900">
                <a:solidFill>
                  <a:schemeClr val="tx2"/>
                </a:solidFill>
                <a:latin typeface="Arial"/>
              </a:rPr>
              <a:t>Page</a:t>
            </a:r>
            <a:fld id="{A65F3B80-633C-4779-9855-A5E6ED84C516}" type="slidenum">
              <a:rPr lang="en-US" sz="900">
                <a:solidFill>
                  <a:schemeClr val="tx2"/>
                </a:solidFill>
                <a:latin typeface="Arial"/>
              </a:rPr>
              <a:t>‹#›</a:t>
            </a:fld>
            <a:endParaRPr lang="en-US" sz="1400">
              <a:solidFill>
                <a:schemeClr val="tx2"/>
              </a:solidFill>
              <a:latin typeface="Times New Roman"/>
            </a:endParaRPr>
          </a:p>
        </p:txBody>
      </p:sp>
      <p:sp>
        <p:nvSpPr>
          <p:cNvPr id="9" name="Rectangle 64"/>
          <p:cNvSpPr>
            <a:spLocks noChangeArrowheads="1"/>
          </p:cNvSpPr>
          <p:nvPr/>
        </p:nvSpPr>
        <p:spPr bwMode="black">
          <a:xfrm>
            <a:off x="93133" y="679450"/>
            <a:ext cx="1126067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fld id="{4EBF421A-02E5-4ABF-BB6A-1ADBD838C04A}" type="datetime1">
              <a:rPr lang="en-US" sz="900">
                <a:solidFill>
                  <a:schemeClr val="tx2"/>
                </a:solidFill>
                <a:latin typeface="Arial"/>
              </a:rPr>
              <a:t>11/29/21</a:t>
            </a:fld>
            <a:r>
              <a:rPr lang="en-US" sz="900">
                <a:solidFill>
                  <a:schemeClr val="tx2"/>
                </a:solidFill>
                <a:latin typeface="Arial"/>
              </a:rPr>
              <a:t> |</a:t>
            </a:r>
            <a:endParaRPr/>
          </a:p>
        </p:txBody>
      </p:sp>
      <p:sp>
        <p:nvSpPr>
          <p:cNvPr id="10" name="Text Box 65"/>
          <p:cNvSpPr>
            <a:spLocks/>
          </p:cNvSpPr>
          <p:nvPr/>
        </p:nvSpPr>
        <p:spPr bwMode="auto">
          <a:xfrm>
            <a:off x="97367" y="276225"/>
            <a:ext cx="1625600" cy="228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de-DE" sz="900">
                <a:solidFill>
                  <a:schemeClr val="tx2"/>
                </a:solidFill>
                <a:latin typeface="Arial"/>
                <a:ea typeface="ＭＳ Ｐゴシック"/>
              </a:rPr>
              <a:t>Author</a:t>
            </a:r>
          </a:p>
        </p:txBody>
      </p:sp>
      <p:sp>
        <p:nvSpPr>
          <p:cNvPr id="11" name="Text Box 66"/>
          <p:cNvSpPr>
            <a:spLocks/>
          </p:cNvSpPr>
          <p:nvPr/>
        </p:nvSpPr>
        <p:spPr bwMode="auto">
          <a:xfrm>
            <a:off x="101600" y="412750"/>
            <a:ext cx="1625600" cy="228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de-DE" sz="900">
                <a:solidFill>
                  <a:schemeClr val="tx2"/>
                </a:solidFill>
                <a:latin typeface="Arial"/>
                <a:ea typeface="ＭＳ Ｐゴシック"/>
              </a:rPr>
              <a:t>Division</a:t>
            </a:r>
            <a:endParaRPr/>
          </a:p>
        </p:txBody>
      </p:sp>
      <p:sp>
        <p:nvSpPr>
          <p:cNvPr id="12" name="Rectangle 69"/>
          <p:cNvSpPr>
            <a:spLocks noGrp="1" noChangeArrowheads="1"/>
          </p:cNvSpPr>
          <p:nvPr>
            <p:ph type="title"/>
          </p:nvPr>
        </p:nvSpPr>
        <p:spPr bwMode="auto">
          <a:xfrm>
            <a:off x="2235200" y="546103"/>
            <a:ext cx="7518400" cy="396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3" name="Text Box 74"/>
          <p:cNvSpPr>
            <a:spLocks/>
          </p:cNvSpPr>
          <p:nvPr/>
        </p:nvSpPr>
        <p:spPr bwMode="auto">
          <a:xfrm>
            <a:off x="2326219" y="457200"/>
            <a:ext cx="7539567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endParaRPr lang="de-DE" sz="2400">
              <a:solidFill>
                <a:schemeClr val="tx2"/>
              </a:solidFill>
              <a:ea typeface="ＭＳ Ｐゴシック"/>
            </a:endParaRPr>
          </a:p>
        </p:txBody>
      </p:sp>
      <p:pic>
        <p:nvPicPr>
          <p:cNvPr id="14" name="Picture 77"/>
          <p:cNvPicPr>
            <a:picLocks noChangeAspect="1" noChangeArrowheads="1"/>
          </p:cNvPicPr>
          <p:nvPr/>
        </p:nvPicPr>
        <p:blipFill>
          <a:blip r:embed="rId12"/>
          <a:stretch/>
        </p:blipFill>
        <p:spPr bwMode="auto">
          <a:xfrm>
            <a:off x="9632953" y="68263"/>
            <a:ext cx="2214033" cy="9001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>
        <a:spcBef>
          <a:spcPts val="0"/>
        </a:spcBef>
        <a:spcAft>
          <a:spcPts val="0"/>
        </a:spcAft>
        <a:defRPr sz="2000" b="1">
          <a:solidFill>
            <a:schemeClr val="tx2"/>
          </a:solidFill>
          <a:latin typeface="+mj-lt"/>
          <a:ea typeface="MS PGothic"/>
          <a:cs typeface="ＭＳ Ｐゴシック"/>
        </a:defRPr>
      </a:lvl1pPr>
      <a:lvl2pPr algn="l">
        <a:spcBef>
          <a:spcPts val="0"/>
        </a:spcBef>
        <a:spcAft>
          <a:spcPts val="0"/>
        </a:spcAft>
        <a:defRPr sz="2000" b="1">
          <a:solidFill>
            <a:schemeClr val="tx2"/>
          </a:solidFill>
          <a:latin typeface="Arial"/>
          <a:ea typeface="MS PGothic"/>
          <a:cs typeface="ＭＳ Ｐゴシック"/>
        </a:defRPr>
      </a:lvl2pPr>
      <a:lvl3pPr algn="l">
        <a:spcBef>
          <a:spcPts val="0"/>
        </a:spcBef>
        <a:spcAft>
          <a:spcPts val="0"/>
        </a:spcAft>
        <a:defRPr sz="2000" b="1">
          <a:solidFill>
            <a:schemeClr val="tx2"/>
          </a:solidFill>
          <a:latin typeface="Arial"/>
          <a:ea typeface="MS PGothic"/>
          <a:cs typeface="ＭＳ Ｐゴシック"/>
        </a:defRPr>
      </a:lvl3pPr>
      <a:lvl4pPr algn="l">
        <a:spcBef>
          <a:spcPts val="0"/>
        </a:spcBef>
        <a:spcAft>
          <a:spcPts val="0"/>
        </a:spcAft>
        <a:defRPr sz="2000" b="1">
          <a:solidFill>
            <a:schemeClr val="tx2"/>
          </a:solidFill>
          <a:latin typeface="Arial"/>
          <a:ea typeface="MS PGothic"/>
          <a:cs typeface="ＭＳ Ｐゴシック"/>
        </a:defRPr>
      </a:lvl4pPr>
      <a:lvl5pPr algn="l">
        <a:spcBef>
          <a:spcPts val="0"/>
        </a:spcBef>
        <a:spcAft>
          <a:spcPts val="0"/>
        </a:spcAft>
        <a:defRPr sz="2000" b="1">
          <a:solidFill>
            <a:schemeClr val="tx2"/>
          </a:solidFill>
          <a:latin typeface="Arial"/>
          <a:ea typeface="MS PGothic"/>
          <a:cs typeface="ＭＳ Ｐゴシック"/>
        </a:defRPr>
      </a:lvl5pPr>
      <a:lvl6pPr marL="457200" algn="l">
        <a:spcBef>
          <a:spcPts val="0"/>
        </a:spcBef>
        <a:spcAft>
          <a:spcPts val="0"/>
        </a:spcAft>
        <a:defRPr sz="2000" b="1">
          <a:solidFill>
            <a:schemeClr val="tx2"/>
          </a:solidFill>
          <a:latin typeface="Arial"/>
          <a:ea typeface="ＭＳ Ｐゴシック"/>
        </a:defRPr>
      </a:lvl6pPr>
      <a:lvl7pPr marL="914400" algn="l">
        <a:spcBef>
          <a:spcPts val="0"/>
        </a:spcBef>
        <a:spcAft>
          <a:spcPts val="0"/>
        </a:spcAft>
        <a:defRPr sz="2000" b="1">
          <a:solidFill>
            <a:schemeClr val="tx2"/>
          </a:solidFill>
          <a:latin typeface="Arial"/>
          <a:ea typeface="ＭＳ Ｐゴシック"/>
        </a:defRPr>
      </a:lvl7pPr>
      <a:lvl8pPr marL="1371600" algn="l">
        <a:spcBef>
          <a:spcPts val="0"/>
        </a:spcBef>
        <a:spcAft>
          <a:spcPts val="0"/>
        </a:spcAft>
        <a:defRPr sz="2000" b="1">
          <a:solidFill>
            <a:schemeClr val="tx2"/>
          </a:solidFill>
          <a:latin typeface="Arial"/>
          <a:ea typeface="ＭＳ Ｐゴシック"/>
        </a:defRPr>
      </a:lvl8pPr>
      <a:lvl9pPr marL="1828800" algn="l">
        <a:spcBef>
          <a:spcPts val="0"/>
        </a:spcBef>
        <a:spcAft>
          <a:spcPts val="0"/>
        </a:spcAft>
        <a:defRPr sz="2000" b="1">
          <a:solidFill>
            <a:schemeClr val="tx2"/>
          </a:solidFill>
          <a:latin typeface="Arial"/>
          <a:ea typeface="ＭＳ Ｐゴシック"/>
        </a:defRPr>
      </a:lvl9pPr>
    </p:titleStyle>
    <p:bodyStyle>
      <a:lvl1pPr marL="190500" indent="-190500" algn="l">
        <a:spcBef>
          <a:spcPts val="0"/>
        </a:spcBef>
        <a:spcAft>
          <a:spcPts val="0"/>
        </a:spcAft>
        <a:buClr>
          <a:srgbClr val="FFFFFF"/>
        </a:buClr>
        <a:buSzPct val="90000"/>
        <a:buFont typeface="Times"/>
        <a:buChar char="•"/>
        <a:defRPr sz="2000">
          <a:solidFill>
            <a:schemeClr val="bg2"/>
          </a:solidFill>
          <a:latin typeface="+mn-lt"/>
          <a:ea typeface="MS PGothic"/>
          <a:cs typeface="ＭＳ Ｐゴシック"/>
        </a:defRPr>
      </a:lvl1pPr>
      <a:lvl2pPr marL="569913" indent="-188913" algn="l">
        <a:spcBef>
          <a:spcPts val="0"/>
        </a:spcBef>
        <a:spcAft>
          <a:spcPts val="0"/>
        </a:spcAft>
        <a:buClr>
          <a:srgbClr val="FFFFFF"/>
        </a:buClr>
        <a:buSzPct val="90000"/>
        <a:buFont typeface="Times"/>
        <a:buChar char="•"/>
        <a:defRPr sz="2000">
          <a:solidFill>
            <a:schemeClr val="bg2"/>
          </a:solidFill>
          <a:latin typeface="+mn-lt"/>
          <a:ea typeface="MS PGothic"/>
        </a:defRPr>
      </a:lvl2pPr>
      <a:lvl3pPr marL="947738" indent="-187325" algn="l">
        <a:spcBef>
          <a:spcPts val="0"/>
        </a:spcBef>
        <a:spcAft>
          <a:spcPts val="0"/>
        </a:spcAft>
        <a:buClr>
          <a:srgbClr val="FFFFFF"/>
        </a:buClr>
        <a:buSzPct val="90000"/>
        <a:buFont typeface="Times"/>
        <a:buChar char="•"/>
        <a:defRPr sz="2000">
          <a:solidFill>
            <a:schemeClr val="bg2"/>
          </a:solidFill>
          <a:latin typeface="+mn-lt"/>
          <a:ea typeface="MS PGothic"/>
        </a:defRPr>
      </a:lvl3pPr>
      <a:lvl4pPr marL="1323974" indent="-185738" algn="l">
        <a:spcBef>
          <a:spcPts val="0"/>
        </a:spcBef>
        <a:spcAft>
          <a:spcPts val="0"/>
        </a:spcAft>
        <a:buClr>
          <a:srgbClr val="FFFFFF"/>
        </a:buClr>
        <a:buSzPct val="90000"/>
        <a:buFont typeface="Times"/>
        <a:buChar char="•"/>
        <a:defRPr sz="2000">
          <a:solidFill>
            <a:schemeClr val="bg2"/>
          </a:solidFill>
          <a:latin typeface="+mn-lt"/>
          <a:ea typeface="MS PGothic"/>
        </a:defRPr>
      </a:lvl4pPr>
      <a:lvl5pPr marL="1792288" indent="-277813" algn="l">
        <a:spcBef>
          <a:spcPts val="0"/>
        </a:spcBef>
        <a:spcAft>
          <a:spcPts val="0"/>
        </a:spcAft>
        <a:buClr>
          <a:srgbClr val="FFFFFF"/>
        </a:buClr>
        <a:buSzPct val="90000"/>
        <a:buFont typeface="Times"/>
        <a:buChar char="•"/>
        <a:defRPr sz="2000">
          <a:solidFill>
            <a:schemeClr val="bg2"/>
          </a:solidFill>
          <a:latin typeface="+mn-lt"/>
          <a:ea typeface="MS PGothic"/>
        </a:defRPr>
      </a:lvl5pPr>
      <a:lvl6pPr marL="2249488" indent="-277813" algn="l">
        <a:spcBef>
          <a:spcPts val="0"/>
        </a:spcBef>
        <a:spcAft>
          <a:spcPts val="0"/>
        </a:spcAft>
        <a:buClr>
          <a:srgbClr val="FFFFFF"/>
        </a:buClr>
        <a:buSzPct val="90000"/>
        <a:buFont typeface="Times"/>
        <a:buChar char="•"/>
        <a:defRPr sz="2000">
          <a:solidFill>
            <a:schemeClr val="bg2"/>
          </a:solidFill>
          <a:latin typeface="+mn-lt"/>
          <a:ea typeface="+mn-ea"/>
        </a:defRPr>
      </a:lvl6pPr>
      <a:lvl7pPr marL="2706688" indent="-277813" algn="l">
        <a:spcBef>
          <a:spcPts val="0"/>
        </a:spcBef>
        <a:spcAft>
          <a:spcPts val="0"/>
        </a:spcAft>
        <a:buClr>
          <a:srgbClr val="FFFFFF"/>
        </a:buClr>
        <a:buSzPct val="90000"/>
        <a:buFont typeface="Times"/>
        <a:buChar char="•"/>
        <a:defRPr sz="2000">
          <a:solidFill>
            <a:schemeClr val="bg2"/>
          </a:solidFill>
          <a:latin typeface="+mn-lt"/>
          <a:ea typeface="+mn-ea"/>
        </a:defRPr>
      </a:lvl7pPr>
      <a:lvl8pPr marL="3163888" indent="-277813" algn="l">
        <a:spcBef>
          <a:spcPts val="0"/>
        </a:spcBef>
        <a:spcAft>
          <a:spcPts val="0"/>
        </a:spcAft>
        <a:buClr>
          <a:srgbClr val="FFFFFF"/>
        </a:buClr>
        <a:buSzPct val="90000"/>
        <a:buFont typeface="Times"/>
        <a:buChar char="•"/>
        <a:defRPr sz="2000">
          <a:solidFill>
            <a:schemeClr val="bg2"/>
          </a:solidFill>
          <a:latin typeface="+mn-lt"/>
          <a:ea typeface="+mn-ea"/>
        </a:defRPr>
      </a:lvl8pPr>
      <a:lvl9pPr marL="3621088" indent="-277813" algn="l">
        <a:spcBef>
          <a:spcPts val="0"/>
        </a:spcBef>
        <a:spcAft>
          <a:spcPts val="0"/>
        </a:spcAft>
        <a:buClr>
          <a:srgbClr val="FFFFFF"/>
        </a:buClr>
        <a:buSzPct val="90000"/>
        <a:buFont typeface="Times"/>
        <a:buChar char="•"/>
        <a:defRPr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297967" y="5843417"/>
            <a:ext cx="1617433" cy="962363"/>
          </a:xfrm>
          <a:prstGeom prst="rect">
            <a:avLst/>
          </a:prstGeom>
        </p:spPr>
      </p:pic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3462338" y="55530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endParaRPr lang="de-DE">
              <a:ea typeface="ＭＳ Ｐゴシック"/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971800" y="2992069"/>
            <a:ext cx="6400800" cy="1474145"/>
          </a:xfrm>
        </p:spPr>
        <p:txBody>
          <a:bodyPr/>
          <a:lstStyle/>
          <a:p>
            <a:pPr algn="ctr">
              <a:defRPr/>
            </a:pPr>
            <a:r>
              <a:rPr lang="de-DE" sz="1800" dirty="0">
                <a:ea typeface="+mn-ea"/>
                <a:cs typeface="+mn-cs"/>
              </a:rPr>
              <a:t>Dr. Mei-Ju (May) Chen, Clarissa Feuerstein-</a:t>
            </a:r>
            <a:r>
              <a:rPr lang="de-DE" sz="1800" dirty="0" err="1">
                <a:ea typeface="+mn-ea"/>
                <a:cs typeface="+mn-cs"/>
              </a:rPr>
              <a:t>Akgöz</a:t>
            </a:r>
            <a:r>
              <a:rPr lang="de-DE" sz="1800" dirty="0">
                <a:ea typeface="+mn-ea"/>
                <a:cs typeface="+mn-cs"/>
              </a:rPr>
              <a:t>, </a:t>
            </a:r>
            <a:r>
              <a:rPr lang="de-DE" sz="1800" dirty="0" err="1">
                <a:ea typeface="+mn-ea"/>
                <a:cs typeface="+mn-cs"/>
              </a:rPr>
              <a:t>and</a:t>
            </a:r>
            <a:endParaRPr dirty="0"/>
          </a:p>
          <a:p>
            <a:pPr algn="ctr">
              <a:defRPr/>
            </a:pPr>
            <a:r>
              <a:rPr lang="de-DE" sz="1800" dirty="0">
                <a:ea typeface="+mn-ea"/>
                <a:cs typeface="+mn-cs"/>
              </a:rPr>
              <a:t>Dr. Pavlo </a:t>
            </a:r>
            <a:r>
              <a:rPr lang="de-DE" sz="1800" dirty="0" err="1">
                <a:ea typeface="+mn-ea"/>
                <a:cs typeface="+mn-cs"/>
              </a:rPr>
              <a:t>Lutsik</a:t>
            </a:r>
            <a:endParaRPr lang="de-DE" sz="1800" dirty="0">
              <a:ea typeface="+mn-ea"/>
              <a:cs typeface="+mn-cs"/>
            </a:endParaRPr>
          </a:p>
          <a:p>
            <a:pPr algn="ctr">
              <a:defRPr/>
            </a:pPr>
            <a:endParaRPr lang="de-DE" sz="1800" dirty="0">
              <a:ea typeface="+mn-ea"/>
              <a:cs typeface="+mn-cs"/>
            </a:endParaRPr>
          </a:p>
          <a:p>
            <a:pPr algn="ctr">
              <a:defRPr/>
            </a:pPr>
            <a:r>
              <a:rPr lang="de-DE" sz="1800" dirty="0">
                <a:ea typeface="+mn-ea"/>
                <a:cs typeface="+mn-cs"/>
              </a:rPr>
              <a:t>The Division </a:t>
            </a:r>
            <a:r>
              <a:rPr lang="de-DE" sz="1800" dirty="0" err="1">
                <a:ea typeface="+mn-ea"/>
                <a:cs typeface="+mn-cs"/>
              </a:rPr>
              <a:t>of</a:t>
            </a:r>
            <a:r>
              <a:rPr lang="de-DE" sz="1800" dirty="0">
                <a:ea typeface="+mn-ea"/>
                <a:cs typeface="+mn-cs"/>
              </a:rPr>
              <a:t> Cancer </a:t>
            </a:r>
            <a:r>
              <a:rPr lang="de-DE" sz="1800" dirty="0" err="1">
                <a:ea typeface="+mn-ea"/>
                <a:cs typeface="+mn-cs"/>
              </a:rPr>
              <a:t>Epigenomics</a:t>
            </a:r>
            <a:endParaRPr lang="de-DE" sz="1800" dirty="0">
              <a:ea typeface="+mn-ea"/>
              <a:cs typeface="+mn-cs"/>
            </a:endParaRPr>
          </a:p>
          <a:p>
            <a:pPr algn="ctr">
              <a:defRPr/>
            </a:pPr>
            <a:r>
              <a:rPr lang="de-DE" sz="1800" dirty="0">
                <a:ea typeface="+mn-ea"/>
                <a:cs typeface="+mn-cs"/>
              </a:rPr>
              <a:t>German Cancer Research Center</a:t>
            </a:r>
          </a:p>
          <a:p>
            <a:pPr algn="ctr">
              <a:defRPr/>
            </a:pPr>
            <a:endParaRPr lang="de-DE" sz="1800" dirty="0">
              <a:ea typeface="+mn-ea"/>
              <a:cs typeface="+mn-cs"/>
            </a:endParaRPr>
          </a:p>
          <a:p>
            <a:pPr algn="ctr">
              <a:defRPr/>
            </a:pPr>
            <a:r>
              <a:rPr lang="de-DE" sz="2000" b="1" dirty="0">
                <a:ea typeface="+mn-ea"/>
                <a:cs typeface="+mn-cs"/>
              </a:rPr>
              <a:t>Main </a:t>
            </a:r>
            <a:r>
              <a:rPr lang="de-DE" sz="2000" b="1" dirty="0" err="1">
                <a:ea typeface="+mn-ea"/>
                <a:cs typeface="+mn-cs"/>
              </a:rPr>
              <a:t>developer</a:t>
            </a:r>
            <a:r>
              <a:rPr lang="de-DE" sz="2000" b="1" dirty="0">
                <a:ea typeface="+mn-ea"/>
                <a:cs typeface="+mn-cs"/>
              </a:rPr>
              <a:t>:</a:t>
            </a:r>
            <a:r>
              <a:rPr lang="de-DE" sz="2000" b="1" dirty="0"/>
              <a:t> Kersten Breuer</a:t>
            </a:r>
          </a:p>
          <a:p>
            <a:pPr algn="ctr">
              <a:defRPr/>
            </a:pPr>
            <a:endParaRPr sz="2000" dirty="0"/>
          </a:p>
          <a:p>
            <a:pPr algn="ctr">
              <a:defRPr/>
            </a:pPr>
            <a:endParaRPr sz="1800" dirty="0"/>
          </a:p>
          <a:p>
            <a:pPr algn="ctr">
              <a:defRPr/>
            </a:pPr>
            <a:endParaRPr dirty="0"/>
          </a:p>
        </p:txBody>
      </p:sp>
      <p:sp>
        <p:nvSpPr>
          <p:cNvPr id="7" name="Rectangle 9"/>
          <p:cNvSpPr>
            <a:spLocks/>
          </p:cNvSpPr>
          <p:nvPr/>
        </p:nvSpPr>
        <p:spPr bwMode="auto">
          <a:xfrm>
            <a:off x="2556931" y="1375927"/>
            <a:ext cx="7349069" cy="1595871"/>
          </a:xfrm>
          <a:prstGeom prst="rect">
            <a:avLst/>
          </a:prstGeom>
        </p:spPr>
        <p:txBody>
          <a:bodyPr/>
          <a:lstStyle>
            <a:lvl1pPr algn="l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tx2"/>
                </a:solidFill>
                <a:latin typeface="+mj-lt"/>
                <a:ea typeface="MS PGothic"/>
                <a:cs typeface="ＭＳ Ｐゴシック"/>
              </a:defRPr>
            </a:lvl1pPr>
            <a:lvl2pPr algn="l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tx2"/>
                </a:solidFill>
                <a:latin typeface="Arial"/>
                <a:ea typeface="MS PGothic"/>
                <a:cs typeface="ＭＳ Ｐゴシック"/>
              </a:defRPr>
            </a:lvl2pPr>
            <a:lvl3pPr algn="l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tx2"/>
                </a:solidFill>
                <a:latin typeface="Arial"/>
                <a:ea typeface="MS PGothic"/>
                <a:cs typeface="ＭＳ Ｐゴシック"/>
              </a:defRPr>
            </a:lvl3pPr>
            <a:lvl4pPr algn="l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tx2"/>
                </a:solidFill>
                <a:latin typeface="Arial"/>
                <a:ea typeface="MS PGothic"/>
                <a:cs typeface="ＭＳ Ｐゴシック"/>
              </a:defRPr>
            </a:lvl4pPr>
            <a:lvl5pPr algn="l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tx2"/>
                </a:solidFill>
                <a:latin typeface="Arial"/>
                <a:ea typeface="MS PGothic"/>
                <a:cs typeface="ＭＳ Ｐゴシック"/>
              </a:defRPr>
            </a:lvl5pPr>
            <a:lvl6pPr marL="457200" algn="l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tx2"/>
                </a:solidFill>
                <a:latin typeface="Arial"/>
                <a:ea typeface="ＭＳ Ｐゴシック"/>
              </a:defRPr>
            </a:lvl6pPr>
            <a:lvl7pPr marL="914400" algn="l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tx2"/>
                </a:solidFill>
                <a:latin typeface="Arial"/>
                <a:ea typeface="ＭＳ Ｐゴシック"/>
              </a:defRPr>
            </a:lvl7pPr>
            <a:lvl8pPr marL="1371600" algn="l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tx2"/>
                </a:solidFill>
                <a:latin typeface="Arial"/>
                <a:ea typeface="ＭＳ Ｐゴシック"/>
              </a:defRPr>
            </a:lvl8pPr>
            <a:lvl9pPr marL="1828800" algn="l"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tx2"/>
                </a:solidFill>
                <a:latin typeface="Arial"/>
                <a:ea typeface="ＭＳ Ｐゴシック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sz="2800" dirty="0" err="1">
                <a:ea typeface="+mj-ea"/>
                <a:cs typeface="+mj-cs"/>
              </a:rPr>
              <a:t>WorkflUX</a:t>
            </a:r>
            <a:r>
              <a:rPr lang="en-US" sz="2800" dirty="0">
                <a:ea typeface="+mj-ea"/>
                <a:cs typeface="+mj-cs"/>
              </a:rPr>
              <a:t>: The Workflow User </a:t>
            </a:r>
            <a:r>
              <a:rPr lang="en-US" sz="2800" dirty="0" err="1">
                <a:ea typeface="+mj-ea"/>
                <a:cs typeface="+mj-cs"/>
              </a:rPr>
              <a:t>eXperience</a:t>
            </a:r>
            <a:endParaRPr dirty="0"/>
          </a:p>
          <a:p>
            <a:pPr algn="ctr">
              <a:lnSpc>
                <a:spcPct val="150000"/>
              </a:lnSpc>
              <a:defRPr/>
            </a:pPr>
            <a:r>
              <a:rPr lang="en-US" dirty="0">
                <a:ea typeface="+mj-ea"/>
                <a:cs typeface="+mj-cs"/>
              </a:rPr>
              <a:t>An open-source, cloud-ready web application for simplified deployment of CWL workflows</a:t>
            </a:r>
            <a:endParaRPr dirty="0"/>
          </a:p>
        </p:txBody>
      </p:sp>
      <p:pic>
        <p:nvPicPr>
          <p:cNvPr id="8" name="Grafik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730056" y="5823148"/>
            <a:ext cx="3461944" cy="1002903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 bwMode="auto">
          <a:xfrm>
            <a:off x="1786469" y="4419600"/>
            <a:ext cx="728131" cy="113347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10" name="Rechteck 10"/>
          <p:cNvSpPr/>
          <p:nvPr/>
        </p:nvSpPr>
        <p:spPr bwMode="auto">
          <a:xfrm>
            <a:off x="1828800" y="882"/>
            <a:ext cx="728131" cy="113347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1"/>
          <p:cNvSpPr>
            <a:spLocks/>
          </p:cNvSpPr>
          <p:nvPr/>
        </p:nvSpPr>
        <p:spPr bwMode="auto">
          <a:xfrm>
            <a:off x="1905000" y="76200"/>
            <a:ext cx="7772400" cy="57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b="1">
                <a:solidFill>
                  <a:srgbClr val="0047B9"/>
                </a:solidFill>
                <a:latin typeface="+mj-lt"/>
              </a:rPr>
              <a:t>Thanks to our Contributors</a:t>
            </a:r>
            <a:endParaRPr/>
          </a:p>
        </p:txBody>
      </p:sp>
      <p:sp>
        <p:nvSpPr>
          <p:cNvPr id="5" name="Textfeld 2"/>
          <p:cNvSpPr>
            <a:spLocks/>
          </p:cNvSpPr>
          <p:nvPr/>
        </p:nvSpPr>
        <p:spPr bwMode="auto">
          <a:xfrm>
            <a:off x="762000" y="2070318"/>
            <a:ext cx="22098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dirty="0">
                <a:latin typeface="+mn-lt"/>
              </a:rPr>
              <a:t>Kersten Breuer</a:t>
            </a:r>
            <a:endParaRPr dirty="0"/>
          </a:p>
          <a:p>
            <a:pPr algn="ctr">
              <a:defRPr/>
            </a:pPr>
            <a:r>
              <a:rPr lang="en-US" sz="1600" dirty="0" err="1">
                <a:latin typeface="+mn-lt"/>
              </a:rPr>
              <a:t>Yoann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Pageaud</a:t>
            </a:r>
            <a:endParaRPr dirty="0"/>
          </a:p>
          <a:p>
            <a:pPr algn="ctr">
              <a:defRPr/>
            </a:pPr>
            <a:r>
              <a:rPr lang="en-US" sz="1600" dirty="0" err="1">
                <a:latin typeface="+mn-lt"/>
              </a:rPr>
              <a:t>Yassen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Assenov</a:t>
            </a:r>
            <a:endParaRPr lang="en-US" sz="1600" dirty="0">
              <a:latin typeface="+mn-lt"/>
            </a:endParaRPr>
          </a:p>
          <a:p>
            <a:pPr algn="ctr">
              <a:defRPr/>
            </a:pPr>
            <a:r>
              <a:rPr lang="en-US" sz="1600" dirty="0" err="1">
                <a:latin typeface="+mn-lt"/>
              </a:rPr>
              <a:t>Reka</a:t>
            </a:r>
            <a:r>
              <a:rPr lang="en-US" sz="1600" dirty="0">
                <a:latin typeface="+mn-lt"/>
              </a:rPr>
              <a:t> Toth</a:t>
            </a:r>
            <a:endParaRPr dirty="0"/>
          </a:p>
          <a:p>
            <a:pPr algn="ctr">
              <a:defRPr/>
            </a:pPr>
            <a:r>
              <a:rPr lang="en-US" sz="1600" dirty="0">
                <a:latin typeface="+mn-lt"/>
              </a:rPr>
              <a:t>Christoph </a:t>
            </a:r>
            <a:r>
              <a:rPr lang="en-US" sz="1600" dirty="0" err="1">
                <a:latin typeface="+mn-lt"/>
              </a:rPr>
              <a:t>Plass</a:t>
            </a:r>
            <a:endParaRPr lang="en-US" sz="1600" dirty="0">
              <a:latin typeface="+mn-lt"/>
            </a:endParaRPr>
          </a:p>
          <a:p>
            <a:pPr algn="ctr">
              <a:defRPr/>
            </a:pPr>
            <a:r>
              <a:rPr lang="en-US" sz="1600" dirty="0" err="1">
                <a:latin typeface="+mn-lt"/>
              </a:rPr>
              <a:t>Pavlo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Lutsik</a:t>
            </a:r>
            <a:endParaRPr lang="en-US" sz="1600" dirty="0">
              <a:latin typeface="+mn-lt"/>
            </a:endParaRPr>
          </a:p>
          <a:p>
            <a:pPr algn="ctr">
              <a:defRPr/>
            </a:pPr>
            <a:r>
              <a:rPr lang="en-US" sz="1600" dirty="0">
                <a:latin typeface="+mn-lt"/>
              </a:rPr>
              <a:t>Mei-Ju May Chen</a:t>
            </a:r>
          </a:p>
          <a:p>
            <a:pPr algn="ctr">
              <a:defRPr/>
            </a:pPr>
            <a:r>
              <a:rPr lang="de-DE" sz="1600" dirty="0">
                <a:latin typeface="+mn-lt"/>
              </a:rPr>
              <a:t>Clarissa Feuerstein-</a:t>
            </a:r>
            <a:r>
              <a:rPr lang="de-DE" sz="1600" dirty="0" err="1">
                <a:latin typeface="+mn-lt"/>
              </a:rPr>
              <a:t>Akgöz</a:t>
            </a:r>
            <a:endParaRPr lang="en-US" sz="1600" dirty="0">
              <a:latin typeface="+mn-lt"/>
            </a:endParaRPr>
          </a:p>
          <a:p>
            <a:pPr algn="ctr">
              <a:defRPr/>
            </a:pPr>
            <a:endParaRPr lang="en-US" sz="1600" dirty="0">
              <a:latin typeface="+mn-lt"/>
            </a:endParaRPr>
          </a:p>
          <a:p>
            <a:pPr algn="ctr">
              <a:defRPr/>
            </a:pPr>
            <a:endParaRPr dirty="0"/>
          </a:p>
          <a:p>
            <a:pPr algn="ctr">
              <a:defRPr/>
            </a:pPr>
            <a:endParaRPr lang="en-US" sz="1600" dirty="0">
              <a:latin typeface="+mn-lt"/>
            </a:endParaRPr>
          </a:p>
        </p:txBody>
      </p:sp>
      <p:pic>
        <p:nvPicPr>
          <p:cNvPr id="6" name="Picture 2" descr="Quellbild anzeigen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685800" y="821384"/>
            <a:ext cx="2302029" cy="1151015"/>
          </a:xfrm>
          <a:prstGeom prst="rect">
            <a:avLst/>
          </a:prstGeom>
          <a:noFill/>
        </p:spPr>
      </p:pic>
      <p:pic>
        <p:nvPicPr>
          <p:cNvPr id="7" name="Picture 4" descr="Quellbild anzeige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786898" y="1087371"/>
            <a:ext cx="2041286" cy="752724"/>
          </a:xfrm>
          <a:prstGeom prst="rect">
            <a:avLst/>
          </a:prstGeom>
          <a:noFill/>
        </p:spPr>
      </p:pic>
      <p:sp>
        <p:nvSpPr>
          <p:cNvPr id="8" name="Textfeld 7"/>
          <p:cNvSpPr>
            <a:spLocks/>
          </p:cNvSpPr>
          <p:nvPr/>
        </p:nvSpPr>
        <p:spPr bwMode="auto">
          <a:xfrm>
            <a:off x="6702641" y="2070318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latin typeface="+mn-lt"/>
              </a:rPr>
              <a:t>Christian Lawarenz</a:t>
            </a:r>
          </a:p>
          <a:p>
            <a:pPr algn="ctr">
              <a:defRPr/>
            </a:pPr>
            <a:r>
              <a:rPr lang="de-DE" sz="1600">
                <a:latin typeface="+mn-lt"/>
              </a:rPr>
              <a:t>Sven Twardziok</a:t>
            </a:r>
            <a:endParaRPr/>
          </a:p>
        </p:txBody>
      </p:sp>
      <p:pic>
        <p:nvPicPr>
          <p:cNvPr id="9" name="Picture 4" descr="Quellbild anzeigen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923464" y="3505199"/>
            <a:ext cx="1676400" cy="1262562"/>
          </a:xfrm>
          <a:prstGeom prst="rect">
            <a:avLst/>
          </a:prstGeom>
          <a:noFill/>
        </p:spPr>
      </p:pic>
      <p:pic>
        <p:nvPicPr>
          <p:cNvPr id="10" name="Picture 6" descr="Quellbild anzeigen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4572000" y="5650845"/>
            <a:ext cx="1981200" cy="521355"/>
          </a:xfrm>
          <a:prstGeom prst="rect">
            <a:avLst/>
          </a:prstGeom>
          <a:noFill/>
        </p:spPr>
      </p:pic>
      <p:sp>
        <p:nvSpPr>
          <p:cNvPr id="11" name="Textfeld 11"/>
          <p:cNvSpPr>
            <a:spLocks/>
          </p:cNvSpPr>
          <p:nvPr/>
        </p:nvSpPr>
        <p:spPr bwMode="auto">
          <a:xfrm>
            <a:off x="9676660" y="2127226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latin typeface="+mn-lt"/>
              </a:rPr>
              <a:t>Marius Diekmann</a:t>
            </a:r>
            <a:endParaRPr/>
          </a:p>
        </p:txBody>
      </p:sp>
      <p:pic>
        <p:nvPicPr>
          <p:cNvPr id="12" name="Picture 8" descr="Quellbild anzeigen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9584260" y="1140549"/>
            <a:ext cx="2302200" cy="831850"/>
          </a:xfrm>
          <a:prstGeom prst="rect">
            <a:avLst/>
          </a:prstGeom>
          <a:noFill/>
        </p:spPr>
      </p:pic>
      <p:pic>
        <p:nvPicPr>
          <p:cNvPr id="13" name="Picture 10" descr="Quellbild anzeigen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3233854" y="831826"/>
            <a:ext cx="2302933" cy="1295400"/>
          </a:xfrm>
          <a:prstGeom prst="rect">
            <a:avLst/>
          </a:prstGeom>
          <a:noFill/>
        </p:spPr>
      </p:pic>
      <p:sp>
        <p:nvSpPr>
          <p:cNvPr id="14" name="Textfeld 18"/>
          <p:cNvSpPr>
            <a:spLocks/>
          </p:cNvSpPr>
          <p:nvPr/>
        </p:nvSpPr>
        <p:spPr bwMode="auto">
          <a:xfrm>
            <a:off x="3352800" y="2057998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</a:rPr>
              <a:t>Kersten Breuer</a:t>
            </a:r>
            <a:endParaRPr/>
          </a:p>
        </p:txBody>
      </p:sp>
      <p:sp>
        <p:nvSpPr>
          <p:cNvPr id="15" name="Textfeld 19"/>
          <p:cNvSpPr>
            <a:spLocks/>
          </p:cNvSpPr>
          <p:nvPr/>
        </p:nvSpPr>
        <p:spPr bwMode="auto">
          <a:xfrm>
            <a:off x="2142724" y="4761533"/>
            <a:ext cx="6935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>
                <a:latin typeface="+mn-lt"/>
              </a:rPr>
              <a:t>The entire Elixir Cloud and AAI Team for their current and future work.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hteck 2"/>
          <p:cNvSpPr/>
          <p:nvPr/>
        </p:nvSpPr>
        <p:spPr bwMode="auto">
          <a:xfrm>
            <a:off x="4564800" y="2733769"/>
            <a:ext cx="1904997" cy="1203156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5" name="Rechteck 16"/>
          <p:cNvSpPr/>
          <p:nvPr/>
        </p:nvSpPr>
        <p:spPr bwMode="auto">
          <a:xfrm>
            <a:off x="4564800" y="3962997"/>
            <a:ext cx="1904997" cy="1203156"/>
          </a:xfrm>
          <a:prstGeom prst="rect">
            <a:avLst/>
          </a:prstGeom>
          <a:solidFill>
            <a:schemeClr val="bg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6" name="Textfeld 10"/>
          <p:cNvSpPr>
            <a:spLocks/>
          </p:cNvSpPr>
          <p:nvPr/>
        </p:nvSpPr>
        <p:spPr bwMode="auto">
          <a:xfrm>
            <a:off x="1393698" y="21220"/>
            <a:ext cx="9404604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rgbClr val="0047B9"/>
                </a:solidFill>
                <a:latin typeface="+mj-lt"/>
              </a:rPr>
              <a:t>Principle Roles in Workflow Development and Deployment</a:t>
            </a:r>
            <a:endParaRPr dirty="0"/>
          </a:p>
        </p:txBody>
      </p:sp>
      <p:pic>
        <p:nvPicPr>
          <p:cNvPr id="7" name="Grafik 7" descr="Hierarchi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48466" y="2796232"/>
            <a:ext cx="1078230" cy="1078230"/>
          </a:xfrm>
          <a:prstGeom prst="rect">
            <a:avLst/>
          </a:prstGeom>
        </p:spPr>
      </p:pic>
      <p:sp>
        <p:nvSpPr>
          <p:cNvPr id="8" name="Textfeld 8"/>
          <p:cNvSpPr>
            <a:spLocks/>
          </p:cNvSpPr>
          <p:nvPr/>
        </p:nvSpPr>
        <p:spPr bwMode="auto">
          <a:xfrm>
            <a:off x="3117000" y="3135292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de-DE" sz="2000" b="1">
                <a:solidFill>
                  <a:srgbClr val="92D050"/>
                </a:solidFill>
                <a:latin typeface="+mj-lt"/>
              </a:rPr>
              <a:t>workflow</a:t>
            </a:r>
            <a:endParaRPr sz="2000" b="1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9" name="Grafik 11" descr="Cloud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328706" y="3836375"/>
            <a:ext cx="1014221" cy="1014221"/>
          </a:xfrm>
          <a:prstGeom prst="rect">
            <a:avLst/>
          </a:prstGeom>
        </p:spPr>
      </p:pic>
      <p:pic>
        <p:nvPicPr>
          <p:cNvPr id="10" name="Grafik 18" descr="Datenbank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704867" y="4239993"/>
            <a:ext cx="763664" cy="763664"/>
          </a:xfrm>
          <a:prstGeom prst="rect">
            <a:avLst/>
          </a:prstGeom>
        </p:spPr>
      </p:pic>
      <p:sp>
        <p:nvSpPr>
          <p:cNvPr id="11" name="Textfeld 24"/>
          <p:cNvSpPr>
            <a:spLocks/>
          </p:cNvSpPr>
          <p:nvPr/>
        </p:nvSpPr>
        <p:spPr bwMode="auto">
          <a:xfrm>
            <a:off x="2588741" y="4138008"/>
            <a:ext cx="19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+mj-lt"/>
              </a:rPr>
              <a:t>HPC</a:t>
            </a:r>
            <a:br>
              <a:rPr lang="en-US" sz="2000" b="1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+mj-lt"/>
              </a:rPr>
              <a:t>infrastructure</a:t>
            </a:r>
            <a:endParaRPr/>
          </a:p>
        </p:txBody>
      </p:sp>
      <p:cxnSp>
        <p:nvCxnSpPr>
          <p:cNvPr id="12" name="Gerade Verbindung mit Pfeil 21"/>
          <p:cNvCxnSpPr>
            <a:cxnSpLocks/>
          </p:cNvCxnSpPr>
          <p:nvPr/>
        </p:nvCxnSpPr>
        <p:spPr bwMode="auto">
          <a:xfrm flipV="1">
            <a:off x="5049433" y="1920213"/>
            <a:ext cx="0" cy="762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" name="Gerade Verbindung mit Pfeil 29"/>
          <p:cNvCxnSpPr>
            <a:cxnSpLocks/>
          </p:cNvCxnSpPr>
          <p:nvPr/>
        </p:nvCxnSpPr>
        <p:spPr bwMode="auto">
          <a:xfrm flipV="1">
            <a:off x="5747622" y="2183130"/>
            <a:ext cx="0" cy="5000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erade Verbindung mit Pfeil 34"/>
          <p:cNvCxnSpPr>
            <a:cxnSpLocks/>
          </p:cNvCxnSpPr>
          <p:nvPr/>
        </p:nvCxnSpPr>
        <p:spPr bwMode="auto">
          <a:xfrm>
            <a:off x="5047527" y="1934501"/>
            <a:ext cx="310587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erade Verbindung mit Pfeil 36"/>
          <p:cNvCxnSpPr>
            <a:cxnSpLocks/>
          </p:cNvCxnSpPr>
          <p:nvPr/>
        </p:nvCxnSpPr>
        <p:spPr bwMode="auto">
          <a:xfrm>
            <a:off x="5733327" y="2183130"/>
            <a:ext cx="242007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6" name="Textfeld 39"/>
          <p:cNvSpPr>
            <a:spLocks/>
          </p:cNvSpPr>
          <p:nvPr/>
        </p:nvSpPr>
        <p:spPr bwMode="auto">
          <a:xfrm>
            <a:off x="7364920" y="1563170"/>
            <a:ext cx="76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latin typeface="+mj-lt"/>
              </a:rPr>
              <a:t>data</a:t>
            </a:r>
            <a:endParaRPr sz="1600">
              <a:latin typeface="+mj-lt"/>
            </a:endParaRPr>
          </a:p>
        </p:txBody>
      </p:sp>
      <p:sp>
        <p:nvSpPr>
          <p:cNvPr id="17" name="Textfeld 40"/>
          <p:cNvSpPr>
            <a:spLocks/>
          </p:cNvSpPr>
          <p:nvPr/>
        </p:nvSpPr>
        <p:spPr bwMode="auto">
          <a:xfrm>
            <a:off x="7239000" y="2178258"/>
            <a:ext cx="101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latin typeface="+mj-lt"/>
              </a:rPr>
              <a:t>results</a:t>
            </a:r>
            <a:endParaRPr sz="1600">
              <a:latin typeface="+mj-lt"/>
            </a:endParaRPr>
          </a:p>
        </p:txBody>
      </p:sp>
      <p:pic>
        <p:nvPicPr>
          <p:cNvPr id="18" name="Grafik 37" descr="Wissenschaftler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204070" y="1464789"/>
            <a:ext cx="914400" cy="914400"/>
          </a:xfrm>
          <a:prstGeom prst="rect">
            <a:avLst/>
          </a:prstGeom>
        </p:spPr>
      </p:pic>
      <p:grpSp>
        <p:nvGrpSpPr>
          <p:cNvPr id="19" name="Gruppieren 61"/>
          <p:cNvGrpSpPr/>
          <p:nvPr/>
        </p:nvGrpSpPr>
        <p:grpSpPr bwMode="auto">
          <a:xfrm>
            <a:off x="8204070" y="4034750"/>
            <a:ext cx="914400" cy="914400"/>
            <a:chOff x="8196450" y="3962997"/>
            <a:chExt cx="914400" cy="914400"/>
          </a:xfrm>
        </p:grpSpPr>
        <p:pic>
          <p:nvPicPr>
            <p:cNvPr id="20" name="Grafik 54" descr="Programmierer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8196450" y="3962997"/>
              <a:ext cx="914400" cy="914400"/>
            </a:xfrm>
            <a:prstGeom prst="rect">
              <a:avLst/>
            </a:prstGeom>
          </p:spPr>
        </p:pic>
        <p:grpSp>
          <p:nvGrpSpPr>
            <p:cNvPr id="21" name="Gruppieren 59"/>
            <p:cNvGrpSpPr/>
            <p:nvPr/>
          </p:nvGrpSpPr>
          <p:grpSpPr bwMode="auto">
            <a:xfrm>
              <a:off x="8500405" y="4511555"/>
              <a:ext cx="311570" cy="311570"/>
              <a:chOff x="8500405" y="4511555"/>
              <a:chExt cx="311570" cy="311570"/>
            </a:xfrm>
          </p:grpSpPr>
          <p:sp>
            <p:nvSpPr>
              <p:cNvPr id="22" name="Rechteck 58"/>
              <p:cNvSpPr/>
              <p:nvPr/>
            </p:nvSpPr>
            <p:spPr bwMode="auto">
              <a:xfrm>
                <a:off x="8501250" y="4563842"/>
                <a:ext cx="304800" cy="2286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sz="2400" b="0" i="0" u="none" strike="noStrike" cap="none">
                  <a:ln>
                    <a:noFill/>
                  </a:ln>
                  <a:solidFill>
                    <a:schemeClr val="tx1"/>
                  </a:solidFill>
                  <a:latin typeface="Times"/>
                  <a:ea typeface="ＭＳ Ｐゴシック"/>
                </a:endParaRPr>
              </a:p>
            </p:txBody>
          </p:sp>
          <p:pic>
            <p:nvPicPr>
              <p:cNvPr id="23" name="Grafik 52" descr="Zahnräder"/>
              <p:cNvPicPr>
                <a:picLocks noChangeAspect="1"/>
              </p:cNvPicPr>
              <p:nvPr/>
            </p:nvPicPr>
            <p:blipFill>
              <a:blip r:embed="rId8"/>
              <a:stretch/>
            </p:blipFill>
            <p:spPr bwMode="auto">
              <a:xfrm rot="1550808">
                <a:off x="8500405" y="4511555"/>
                <a:ext cx="311570" cy="311570"/>
              </a:xfrm>
              <a:prstGeom prst="rect">
                <a:avLst/>
              </a:prstGeom>
            </p:spPr>
          </p:pic>
        </p:grpSp>
      </p:grpSp>
      <p:grpSp>
        <p:nvGrpSpPr>
          <p:cNvPr id="24" name="Gruppieren 60"/>
          <p:cNvGrpSpPr/>
          <p:nvPr/>
        </p:nvGrpSpPr>
        <p:grpSpPr bwMode="auto">
          <a:xfrm>
            <a:off x="8204070" y="2884115"/>
            <a:ext cx="914400" cy="914400"/>
            <a:chOff x="8209023" y="2766060"/>
            <a:chExt cx="914400" cy="914400"/>
          </a:xfrm>
        </p:grpSpPr>
        <p:pic>
          <p:nvPicPr>
            <p:cNvPr id="25" name="Grafik 41" descr="Programmierer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8209023" y="2766060"/>
              <a:ext cx="914400" cy="914400"/>
            </a:xfrm>
            <a:prstGeom prst="rect">
              <a:avLst/>
            </a:prstGeom>
          </p:spPr>
        </p:pic>
        <p:sp>
          <p:nvSpPr>
            <p:cNvPr id="26" name="Rechteck 64"/>
            <p:cNvSpPr/>
            <p:nvPr/>
          </p:nvSpPr>
          <p:spPr bwMode="auto">
            <a:xfrm>
              <a:off x="8486012" y="3342410"/>
              <a:ext cx="304800" cy="228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"/>
                <a:ea typeface="ＭＳ Ｐゴシック"/>
              </a:endParaRPr>
            </a:p>
          </p:txBody>
        </p:sp>
        <p:pic>
          <p:nvPicPr>
            <p:cNvPr id="27" name="Grafik 50" descr="DNA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 rot="3599999">
              <a:off x="8546466" y="3333174"/>
              <a:ext cx="247071" cy="247071"/>
            </a:xfrm>
            <a:prstGeom prst="rect">
              <a:avLst/>
            </a:prstGeom>
          </p:spPr>
        </p:pic>
      </p:grpSp>
      <p:sp>
        <p:nvSpPr>
          <p:cNvPr id="28" name="Textfeld 62"/>
          <p:cNvSpPr>
            <a:spLocks/>
          </p:cNvSpPr>
          <p:nvPr/>
        </p:nvSpPr>
        <p:spPr bwMode="auto">
          <a:xfrm>
            <a:off x="9067800" y="174808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>
                <a:latin typeface="+mj-lt"/>
              </a:rPr>
              <a:t>wet-lab researcher</a:t>
            </a:r>
            <a:endParaRPr/>
          </a:p>
        </p:txBody>
      </p:sp>
      <p:sp>
        <p:nvSpPr>
          <p:cNvPr id="29" name="Textfeld 69"/>
          <p:cNvSpPr>
            <a:spLocks/>
          </p:cNvSpPr>
          <p:nvPr/>
        </p:nvSpPr>
        <p:spPr bwMode="auto">
          <a:xfrm>
            <a:off x="9062886" y="3089831"/>
            <a:ext cx="1933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>
                <a:latin typeface="+mj-lt"/>
              </a:rPr>
              <a:t>workflow / method developer</a:t>
            </a:r>
            <a:endParaRPr/>
          </a:p>
        </p:txBody>
      </p:sp>
      <p:sp>
        <p:nvSpPr>
          <p:cNvPr id="30" name="Textfeld 70"/>
          <p:cNvSpPr>
            <a:spLocks/>
          </p:cNvSpPr>
          <p:nvPr/>
        </p:nvSpPr>
        <p:spPr bwMode="auto">
          <a:xfrm>
            <a:off x="9080116" y="4284122"/>
            <a:ext cx="1933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>
                <a:latin typeface="+mj-lt"/>
              </a:rPr>
              <a:t>HPC</a:t>
            </a:r>
            <a:endParaRPr/>
          </a:p>
          <a:p>
            <a:pPr>
              <a:defRPr/>
            </a:pPr>
            <a:r>
              <a:rPr lang="en-US" sz="1600">
                <a:latin typeface="+mj-lt"/>
              </a:rPr>
              <a:t>engineer</a:t>
            </a:r>
            <a:endParaRPr/>
          </a:p>
        </p:txBody>
      </p:sp>
      <p:sp>
        <p:nvSpPr>
          <p:cNvPr id="31" name="Pfeil: nach unten 65"/>
          <p:cNvSpPr/>
          <p:nvPr/>
        </p:nvSpPr>
        <p:spPr bwMode="auto">
          <a:xfrm rot="5400000">
            <a:off x="7177467" y="2534840"/>
            <a:ext cx="381000" cy="162953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>
              <a:ea typeface="ＭＳ Ｐゴシック"/>
            </a:endParaRPr>
          </a:p>
        </p:txBody>
      </p:sp>
      <p:sp>
        <p:nvSpPr>
          <p:cNvPr id="32" name="Pfeil: nach unten 76"/>
          <p:cNvSpPr/>
          <p:nvPr/>
        </p:nvSpPr>
        <p:spPr bwMode="auto">
          <a:xfrm rot="5400000">
            <a:off x="7179920" y="3759289"/>
            <a:ext cx="381000" cy="163444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>
              <a:ea typeface="ＭＳ Ｐゴシック"/>
            </a:endParaRPr>
          </a:p>
        </p:txBody>
      </p:sp>
      <p:grpSp>
        <p:nvGrpSpPr>
          <p:cNvPr id="33" name="Gruppieren 80"/>
          <p:cNvGrpSpPr/>
          <p:nvPr/>
        </p:nvGrpSpPr>
        <p:grpSpPr bwMode="auto">
          <a:xfrm>
            <a:off x="7364920" y="837295"/>
            <a:ext cx="818047" cy="818047"/>
            <a:chOff x="7354592" y="877612"/>
            <a:chExt cx="818047" cy="818047"/>
          </a:xfrm>
        </p:grpSpPr>
        <p:pic>
          <p:nvPicPr>
            <p:cNvPr id="34" name="Grafik 79" descr="Papier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7354592" y="877612"/>
              <a:ext cx="818047" cy="818047"/>
            </a:xfrm>
            <a:prstGeom prst="rect">
              <a:avLst/>
            </a:prstGeom>
          </p:spPr>
        </p:pic>
        <p:sp>
          <p:nvSpPr>
            <p:cNvPr id="35" name="Textfeld 77"/>
            <p:cNvSpPr>
              <a:spLocks/>
            </p:cNvSpPr>
            <p:nvPr/>
          </p:nvSpPr>
          <p:spPr bwMode="auto">
            <a:xfrm>
              <a:off x="7526463" y="1143218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de-DE" sz="1200" b="1">
                  <a:solidFill>
                    <a:srgbClr val="FF0000"/>
                  </a:solidFill>
                  <a:latin typeface="Consolas"/>
                </a:rPr>
                <a:t>G</a:t>
              </a:r>
              <a:r>
                <a:rPr lang="de-DE" sz="1200" b="1">
                  <a:solidFill>
                    <a:schemeClr val="tx2"/>
                  </a:solidFill>
                  <a:latin typeface="Consolas"/>
                </a:rPr>
                <a:t>A</a:t>
              </a:r>
              <a:r>
                <a:rPr lang="de-DE" sz="1200" b="1">
                  <a:solidFill>
                    <a:srgbClr val="339933"/>
                  </a:solidFill>
                  <a:latin typeface="Consolas"/>
                </a:rPr>
                <a:t>T</a:t>
              </a:r>
              <a:r>
                <a:rPr lang="de-DE" sz="1200" b="1">
                  <a:solidFill>
                    <a:srgbClr val="FFC000"/>
                  </a:solidFill>
                  <a:latin typeface="Consolas"/>
                </a:rPr>
                <a:t>C</a:t>
              </a:r>
              <a:r>
                <a:rPr lang="de-DE" sz="1200" b="1">
                  <a:solidFill>
                    <a:srgbClr val="00B050"/>
                  </a:solidFill>
                  <a:latin typeface="Consolas"/>
                </a:rPr>
                <a:t>T</a:t>
              </a:r>
              <a:r>
                <a:rPr lang="de-DE" sz="1200" b="1">
                  <a:solidFill>
                    <a:schemeClr val="tx2"/>
                  </a:solidFill>
                  <a:latin typeface="Consolas"/>
                </a:rPr>
                <a:t>A</a:t>
              </a:r>
              <a:endParaRPr b="1">
                <a:solidFill>
                  <a:schemeClr val="tx2"/>
                </a:solidFill>
                <a:latin typeface="Consolas"/>
              </a:endParaRPr>
            </a:p>
          </p:txBody>
        </p:sp>
      </p:grpSp>
      <p:pic>
        <p:nvPicPr>
          <p:cNvPr id="36" name="Grafik 82" descr="Balkendiagramm mit Aufwärtstrend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7456360" y="2454311"/>
            <a:ext cx="537631" cy="4884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40"/>
          <p:cNvSpPr>
            <a:spLocks/>
          </p:cNvSpPr>
          <p:nvPr/>
        </p:nvSpPr>
        <p:spPr bwMode="auto">
          <a:xfrm>
            <a:off x="7239000" y="2178258"/>
            <a:ext cx="101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latin typeface="+mj-lt"/>
              </a:rPr>
              <a:t>results</a:t>
            </a:r>
            <a:endParaRPr sz="1600">
              <a:latin typeface="+mj-lt"/>
            </a:endParaRPr>
          </a:p>
        </p:txBody>
      </p:sp>
      <p:sp>
        <p:nvSpPr>
          <p:cNvPr id="5" name="Rechteck 2"/>
          <p:cNvSpPr/>
          <p:nvPr/>
        </p:nvSpPr>
        <p:spPr bwMode="auto">
          <a:xfrm>
            <a:off x="4564800" y="2733769"/>
            <a:ext cx="1904997" cy="1203156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6" name="Rechteck 16"/>
          <p:cNvSpPr/>
          <p:nvPr/>
        </p:nvSpPr>
        <p:spPr bwMode="auto">
          <a:xfrm>
            <a:off x="4564800" y="3962997"/>
            <a:ext cx="1904997" cy="1203156"/>
          </a:xfrm>
          <a:prstGeom prst="rect">
            <a:avLst/>
          </a:prstGeom>
          <a:solidFill>
            <a:schemeClr val="bg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7" name="Textfeld 10"/>
          <p:cNvSpPr>
            <a:spLocks/>
          </p:cNvSpPr>
          <p:nvPr/>
        </p:nvSpPr>
        <p:spPr bwMode="auto">
          <a:xfrm>
            <a:off x="1393698" y="21220"/>
            <a:ext cx="9404604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>
                <a:solidFill>
                  <a:srgbClr val="0047B9"/>
                </a:solidFill>
                <a:latin typeface="+mj-lt"/>
              </a:rPr>
              <a:t>Principle Roles in Workflow Development and Deployment</a:t>
            </a:r>
          </a:p>
        </p:txBody>
      </p:sp>
      <p:pic>
        <p:nvPicPr>
          <p:cNvPr id="8" name="Grafik 7" descr="Hierarchi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48466" y="2796232"/>
            <a:ext cx="1078230" cy="1078230"/>
          </a:xfrm>
          <a:prstGeom prst="rect">
            <a:avLst/>
          </a:prstGeom>
        </p:spPr>
      </p:pic>
      <p:sp>
        <p:nvSpPr>
          <p:cNvPr id="9" name="Textfeld 8"/>
          <p:cNvSpPr>
            <a:spLocks/>
          </p:cNvSpPr>
          <p:nvPr/>
        </p:nvSpPr>
        <p:spPr bwMode="auto">
          <a:xfrm>
            <a:off x="3117000" y="3135292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de-DE" sz="2000" b="1">
                <a:solidFill>
                  <a:srgbClr val="92D050"/>
                </a:solidFill>
                <a:latin typeface="+mj-lt"/>
              </a:rPr>
              <a:t>workflow</a:t>
            </a:r>
            <a:endParaRPr sz="2000" b="1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10" name="Grafik 11" descr="Cloud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328706" y="3836375"/>
            <a:ext cx="1014221" cy="1014221"/>
          </a:xfrm>
          <a:prstGeom prst="rect">
            <a:avLst/>
          </a:prstGeom>
        </p:spPr>
      </p:pic>
      <p:pic>
        <p:nvPicPr>
          <p:cNvPr id="11" name="Grafik 18" descr="Datenbank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704867" y="4239993"/>
            <a:ext cx="763664" cy="763664"/>
          </a:xfrm>
          <a:prstGeom prst="rect">
            <a:avLst/>
          </a:prstGeom>
        </p:spPr>
      </p:pic>
      <p:sp>
        <p:nvSpPr>
          <p:cNvPr id="12" name="Textfeld 24"/>
          <p:cNvSpPr>
            <a:spLocks/>
          </p:cNvSpPr>
          <p:nvPr/>
        </p:nvSpPr>
        <p:spPr bwMode="auto">
          <a:xfrm>
            <a:off x="2588741" y="4138008"/>
            <a:ext cx="19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de-DE" sz="2000" b="1">
                <a:solidFill>
                  <a:schemeClr val="bg1">
                    <a:lumMod val="75000"/>
                  </a:schemeClr>
                </a:solidFill>
                <a:latin typeface="+mj-lt"/>
              </a:rPr>
              <a:t>HPC</a:t>
            </a:r>
            <a:br>
              <a:rPr lang="de-DE" sz="2000" b="1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de-DE" sz="2000" b="1">
                <a:solidFill>
                  <a:schemeClr val="bg1">
                    <a:lumMod val="75000"/>
                  </a:schemeClr>
                </a:solidFill>
                <a:latin typeface="+mj-lt"/>
              </a:rPr>
              <a:t>infrastructure</a:t>
            </a:r>
            <a:endParaRPr sz="2000" b="1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3" name="Gerade Verbindung mit Pfeil 21"/>
          <p:cNvCxnSpPr>
            <a:cxnSpLocks/>
          </p:cNvCxnSpPr>
          <p:nvPr/>
        </p:nvCxnSpPr>
        <p:spPr bwMode="auto">
          <a:xfrm flipV="1">
            <a:off x="5049433" y="1920213"/>
            <a:ext cx="0" cy="762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4" name="Gerade Verbindung mit Pfeil 29"/>
          <p:cNvCxnSpPr>
            <a:cxnSpLocks/>
          </p:cNvCxnSpPr>
          <p:nvPr/>
        </p:nvCxnSpPr>
        <p:spPr bwMode="auto">
          <a:xfrm flipV="1">
            <a:off x="5747622" y="2183130"/>
            <a:ext cx="0" cy="5000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erade Verbindung mit Pfeil 34"/>
          <p:cNvCxnSpPr>
            <a:cxnSpLocks/>
          </p:cNvCxnSpPr>
          <p:nvPr/>
        </p:nvCxnSpPr>
        <p:spPr bwMode="auto">
          <a:xfrm>
            <a:off x="7364919" y="1934501"/>
            <a:ext cx="78848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6" name="Gerade Verbindung mit Pfeil 36"/>
          <p:cNvCxnSpPr>
            <a:cxnSpLocks/>
          </p:cNvCxnSpPr>
          <p:nvPr/>
        </p:nvCxnSpPr>
        <p:spPr bwMode="auto">
          <a:xfrm>
            <a:off x="7364919" y="2183130"/>
            <a:ext cx="78848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7" name="Textfeld 39"/>
          <p:cNvSpPr>
            <a:spLocks/>
          </p:cNvSpPr>
          <p:nvPr/>
        </p:nvSpPr>
        <p:spPr bwMode="auto">
          <a:xfrm>
            <a:off x="7364920" y="1563170"/>
            <a:ext cx="76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latin typeface="+mj-lt"/>
              </a:rPr>
              <a:t>data</a:t>
            </a:r>
            <a:endParaRPr sz="1600">
              <a:latin typeface="+mj-lt"/>
            </a:endParaRPr>
          </a:p>
        </p:txBody>
      </p:sp>
      <p:pic>
        <p:nvPicPr>
          <p:cNvPr id="18" name="Grafik 37" descr="Wissenschaftler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204070" y="1464789"/>
            <a:ext cx="914400" cy="914400"/>
          </a:xfrm>
          <a:prstGeom prst="rect">
            <a:avLst/>
          </a:prstGeom>
        </p:spPr>
      </p:pic>
      <p:grpSp>
        <p:nvGrpSpPr>
          <p:cNvPr id="19" name="Gruppieren 61"/>
          <p:cNvGrpSpPr/>
          <p:nvPr/>
        </p:nvGrpSpPr>
        <p:grpSpPr bwMode="auto">
          <a:xfrm>
            <a:off x="8204070" y="4034750"/>
            <a:ext cx="914400" cy="914400"/>
            <a:chOff x="8196450" y="3962997"/>
            <a:chExt cx="914400" cy="914400"/>
          </a:xfrm>
        </p:grpSpPr>
        <p:pic>
          <p:nvPicPr>
            <p:cNvPr id="20" name="Grafik 54" descr="Programmierer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8196450" y="3962997"/>
              <a:ext cx="914400" cy="914400"/>
            </a:xfrm>
            <a:prstGeom prst="rect">
              <a:avLst/>
            </a:prstGeom>
          </p:spPr>
        </p:pic>
        <p:grpSp>
          <p:nvGrpSpPr>
            <p:cNvPr id="21" name="Gruppieren 59"/>
            <p:cNvGrpSpPr/>
            <p:nvPr/>
          </p:nvGrpSpPr>
          <p:grpSpPr bwMode="auto">
            <a:xfrm>
              <a:off x="8500405" y="4511555"/>
              <a:ext cx="311570" cy="311570"/>
              <a:chOff x="8500405" y="4511555"/>
              <a:chExt cx="311570" cy="311570"/>
            </a:xfrm>
          </p:grpSpPr>
          <p:sp>
            <p:nvSpPr>
              <p:cNvPr id="22" name="Rechteck 58"/>
              <p:cNvSpPr/>
              <p:nvPr/>
            </p:nvSpPr>
            <p:spPr bwMode="auto">
              <a:xfrm>
                <a:off x="8501250" y="4563842"/>
                <a:ext cx="304800" cy="22860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sz="2400" b="0" i="0" u="none" strike="noStrike" cap="none">
                  <a:ln>
                    <a:noFill/>
                  </a:ln>
                  <a:solidFill>
                    <a:schemeClr val="tx1"/>
                  </a:solidFill>
                  <a:latin typeface="Times"/>
                  <a:ea typeface="ＭＳ Ｐゴシック"/>
                </a:endParaRPr>
              </a:p>
            </p:txBody>
          </p:sp>
          <p:pic>
            <p:nvPicPr>
              <p:cNvPr id="23" name="Grafik 52" descr="Zahnräder"/>
              <p:cNvPicPr>
                <a:picLocks noChangeAspect="1"/>
              </p:cNvPicPr>
              <p:nvPr/>
            </p:nvPicPr>
            <p:blipFill>
              <a:blip r:embed="rId8"/>
              <a:stretch/>
            </p:blipFill>
            <p:spPr bwMode="auto">
              <a:xfrm rot="1550808">
                <a:off x="8500405" y="4511555"/>
                <a:ext cx="311570" cy="311570"/>
              </a:xfrm>
              <a:prstGeom prst="rect">
                <a:avLst/>
              </a:prstGeom>
            </p:spPr>
          </p:pic>
        </p:grpSp>
      </p:grpSp>
      <p:grpSp>
        <p:nvGrpSpPr>
          <p:cNvPr id="24" name="Gruppieren 60"/>
          <p:cNvGrpSpPr/>
          <p:nvPr/>
        </p:nvGrpSpPr>
        <p:grpSpPr bwMode="auto">
          <a:xfrm>
            <a:off x="8204070" y="2884115"/>
            <a:ext cx="914400" cy="914400"/>
            <a:chOff x="8209023" y="2766060"/>
            <a:chExt cx="914400" cy="914400"/>
          </a:xfrm>
        </p:grpSpPr>
        <p:pic>
          <p:nvPicPr>
            <p:cNvPr id="25" name="Grafik 41" descr="Programmierer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8209023" y="2766060"/>
              <a:ext cx="914400" cy="914400"/>
            </a:xfrm>
            <a:prstGeom prst="rect">
              <a:avLst/>
            </a:prstGeom>
          </p:spPr>
        </p:pic>
        <p:sp>
          <p:nvSpPr>
            <p:cNvPr id="26" name="Rechteck 64"/>
            <p:cNvSpPr/>
            <p:nvPr/>
          </p:nvSpPr>
          <p:spPr bwMode="auto">
            <a:xfrm>
              <a:off x="8486012" y="3342410"/>
              <a:ext cx="304800" cy="228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"/>
                <a:ea typeface="ＭＳ Ｐゴシック"/>
              </a:endParaRPr>
            </a:p>
          </p:txBody>
        </p:sp>
        <p:pic>
          <p:nvPicPr>
            <p:cNvPr id="27" name="Grafik 50" descr="DNA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 rot="3599999">
              <a:off x="8546466" y="3333174"/>
              <a:ext cx="247071" cy="247071"/>
            </a:xfrm>
            <a:prstGeom prst="rect">
              <a:avLst/>
            </a:prstGeom>
          </p:spPr>
        </p:pic>
      </p:grpSp>
      <p:sp>
        <p:nvSpPr>
          <p:cNvPr id="28" name="Textfeld 62"/>
          <p:cNvSpPr>
            <a:spLocks/>
          </p:cNvSpPr>
          <p:nvPr/>
        </p:nvSpPr>
        <p:spPr bwMode="auto">
          <a:xfrm>
            <a:off x="9067800" y="1748080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600">
                <a:latin typeface="+mj-lt"/>
              </a:rPr>
              <a:t>wet-lab researcher</a:t>
            </a:r>
            <a:endParaRPr sz="1600">
              <a:latin typeface="+mj-lt"/>
            </a:endParaRPr>
          </a:p>
        </p:txBody>
      </p:sp>
      <p:sp>
        <p:nvSpPr>
          <p:cNvPr id="29" name="Textfeld 69"/>
          <p:cNvSpPr>
            <a:spLocks/>
          </p:cNvSpPr>
          <p:nvPr/>
        </p:nvSpPr>
        <p:spPr bwMode="auto">
          <a:xfrm>
            <a:off x="9062886" y="3089831"/>
            <a:ext cx="1933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600">
                <a:latin typeface="+mj-lt"/>
              </a:rPr>
              <a:t>workflow / method developer</a:t>
            </a:r>
            <a:endParaRPr sz="1600">
              <a:latin typeface="+mj-lt"/>
            </a:endParaRPr>
          </a:p>
        </p:txBody>
      </p:sp>
      <p:sp>
        <p:nvSpPr>
          <p:cNvPr id="30" name="Textfeld 70"/>
          <p:cNvSpPr>
            <a:spLocks/>
          </p:cNvSpPr>
          <p:nvPr/>
        </p:nvSpPr>
        <p:spPr bwMode="auto">
          <a:xfrm>
            <a:off x="9080116" y="4284122"/>
            <a:ext cx="1933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600">
                <a:latin typeface="+mj-lt"/>
              </a:rPr>
              <a:t>HPC</a:t>
            </a:r>
            <a:endParaRPr/>
          </a:p>
          <a:p>
            <a:pPr>
              <a:defRPr/>
            </a:pPr>
            <a:r>
              <a:rPr lang="de-DE" sz="1600">
                <a:latin typeface="+mj-lt"/>
              </a:rPr>
              <a:t>engineer</a:t>
            </a:r>
            <a:endParaRPr sz="1600">
              <a:latin typeface="+mj-lt"/>
            </a:endParaRPr>
          </a:p>
        </p:txBody>
      </p:sp>
      <p:sp>
        <p:nvSpPr>
          <p:cNvPr id="31" name="Pfeil: nach unten 65"/>
          <p:cNvSpPr/>
          <p:nvPr/>
        </p:nvSpPr>
        <p:spPr bwMode="auto">
          <a:xfrm rot="5400000">
            <a:off x="7583327" y="2940700"/>
            <a:ext cx="381000" cy="8178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>
              <a:ea typeface="ＭＳ Ｐゴシック"/>
            </a:endParaRPr>
          </a:p>
        </p:txBody>
      </p:sp>
      <p:sp>
        <p:nvSpPr>
          <p:cNvPr id="32" name="Pfeil: nach unten 76"/>
          <p:cNvSpPr/>
          <p:nvPr/>
        </p:nvSpPr>
        <p:spPr bwMode="auto">
          <a:xfrm rot="5400000">
            <a:off x="7585780" y="4165149"/>
            <a:ext cx="381000" cy="82272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>
              <a:ea typeface="ＭＳ Ｐゴシック"/>
            </a:endParaRPr>
          </a:p>
        </p:txBody>
      </p:sp>
      <p:grpSp>
        <p:nvGrpSpPr>
          <p:cNvPr id="33" name="Gruppieren 80"/>
          <p:cNvGrpSpPr/>
          <p:nvPr/>
        </p:nvGrpSpPr>
        <p:grpSpPr bwMode="auto">
          <a:xfrm>
            <a:off x="7364920" y="837295"/>
            <a:ext cx="818047" cy="818047"/>
            <a:chOff x="7354592" y="877612"/>
            <a:chExt cx="818047" cy="818047"/>
          </a:xfrm>
        </p:grpSpPr>
        <p:pic>
          <p:nvPicPr>
            <p:cNvPr id="34" name="Grafik 79" descr="Papier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7354592" y="877612"/>
              <a:ext cx="818047" cy="818047"/>
            </a:xfrm>
            <a:prstGeom prst="rect">
              <a:avLst/>
            </a:prstGeom>
          </p:spPr>
        </p:pic>
        <p:sp>
          <p:nvSpPr>
            <p:cNvPr id="35" name="Textfeld 77"/>
            <p:cNvSpPr>
              <a:spLocks/>
            </p:cNvSpPr>
            <p:nvPr/>
          </p:nvSpPr>
          <p:spPr bwMode="auto">
            <a:xfrm>
              <a:off x="7526463" y="1143218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de-DE" sz="1200" b="1">
                  <a:solidFill>
                    <a:srgbClr val="FF0000"/>
                  </a:solidFill>
                  <a:latin typeface="Consolas"/>
                </a:rPr>
                <a:t>G</a:t>
              </a:r>
              <a:r>
                <a:rPr lang="de-DE" sz="1200" b="1">
                  <a:solidFill>
                    <a:schemeClr val="tx2"/>
                  </a:solidFill>
                  <a:latin typeface="Consolas"/>
                </a:rPr>
                <a:t>A</a:t>
              </a:r>
              <a:r>
                <a:rPr lang="de-DE" sz="1200" b="1">
                  <a:solidFill>
                    <a:srgbClr val="339933"/>
                  </a:solidFill>
                  <a:latin typeface="Consolas"/>
                </a:rPr>
                <a:t>T</a:t>
              </a:r>
              <a:r>
                <a:rPr lang="de-DE" sz="1200" b="1">
                  <a:solidFill>
                    <a:srgbClr val="FFC000"/>
                  </a:solidFill>
                  <a:latin typeface="Consolas"/>
                </a:rPr>
                <a:t>C</a:t>
              </a:r>
              <a:r>
                <a:rPr lang="de-DE" sz="1200" b="1">
                  <a:solidFill>
                    <a:srgbClr val="00B050"/>
                  </a:solidFill>
                  <a:latin typeface="Consolas"/>
                </a:rPr>
                <a:t>T</a:t>
              </a:r>
              <a:r>
                <a:rPr lang="de-DE" sz="1200" b="1">
                  <a:solidFill>
                    <a:schemeClr val="tx2"/>
                  </a:solidFill>
                  <a:latin typeface="Consolas"/>
                </a:rPr>
                <a:t>A</a:t>
              </a:r>
              <a:endParaRPr b="1">
                <a:solidFill>
                  <a:schemeClr val="tx2"/>
                </a:solidFill>
                <a:latin typeface="Consolas"/>
              </a:endParaRPr>
            </a:p>
          </p:txBody>
        </p:sp>
      </p:grpSp>
      <p:pic>
        <p:nvPicPr>
          <p:cNvPr id="36" name="Grafik 82" descr="Balkendiagramm mit Aufwärtstrend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7456360" y="2454311"/>
            <a:ext cx="537631" cy="488458"/>
          </a:xfrm>
          <a:prstGeom prst="rect">
            <a:avLst/>
          </a:prstGeom>
        </p:spPr>
      </p:pic>
      <p:grpSp>
        <p:nvGrpSpPr>
          <p:cNvPr id="37" name="Gruppieren 1"/>
          <p:cNvGrpSpPr/>
          <p:nvPr/>
        </p:nvGrpSpPr>
        <p:grpSpPr bwMode="auto">
          <a:xfrm>
            <a:off x="4564800" y="1485055"/>
            <a:ext cx="2702584" cy="3681091"/>
            <a:chOff x="4564800" y="1485055"/>
            <a:chExt cx="2702584" cy="3681091"/>
          </a:xfrm>
        </p:grpSpPr>
        <p:sp>
          <p:nvSpPr>
            <p:cNvPr id="38" name="Rechteck 35"/>
            <p:cNvSpPr/>
            <p:nvPr/>
          </p:nvSpPr>
          <p:spPr bwMode="auto">
            <a:xfrm>
              <a:off x="4564800" y="1485055"/>
              <a:ext cx="2702584" cy="1222635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"/>
                <a:ea typeface="ＭＳ Ｐゴシック"/>
              </a:endParaRPr>
            </a:p>
          </p:txBody>
        </p:sp>
        <p:sp>
          <p:nvSpPr>
            <p:cNvPr id="39" name="Rechteck 38"/>
            <p:cNvSpPr/>
            <p:nvPr/>
          </p:nvSpPr>
          <p:spPr bwMode="auto">
            <a:xfrm>
              <a:off x="6505256" y="2677771"/>
              <a:ext cx="761690" cy="2488375"/>
            </a:xfrm>
            <a:prstGeom prst="rect">
              <a:avLst/>
            </a:prstGeom>
            <a:solidFill>
              <a:schemeClr val="accent4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"/>
                <a:ea typeface="ＭＳ Ｐゴシック"/>
              </a:endParaRPr>
            </a:p>
          </p:txBody>
        </p:sp>
      </p:grpSp>
      <p:sp>
        <p:nvSpPr>
          <p:cNvPr id="40" name="Textfeld 4"/>
          <p:cNvSpPr>
            <a:spLocks/>
          </p:cNvSpPr>
          <p:nvPr/>
        </p:nvSpPr>
        <p:spPr bwMode="auto">
          <a:xfrm>
            <a:off x="5029198" y="1806392"/>
            <a:ext cx="1721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chemeClr val="bg2"/>
                </a:solidFill>
                <a:latin typeface="Segoe UI"/>
              </a:rPr>
              <a:t>Workfl</a:t>
            </a:r>
            <a:r>
              <a:rPr lang="en-US" b="1" dirty="0" err="1">
                <a:solidFill>
                  <a:srgbClr val="00D600"/>
                </a:solidFill>
                <a:latin typeface="Segoe UI"/>
              </a:rPr>
              <a:t>UX</a:t>
            </a:r>
            <a:endParaRPr lang="en-US" b="1" dirty="0">
              <a:solidFill>
                <a:srgbClr val="00D600"/>
              </a:solidFill>
              <a:latin typeface="Segoe UI"/>
            </a:endParaRPr>
          </a:p>
        </p:txBody>
      </p:sp>
      <p:sp>
        <p:nvSpPr>
          <p:cNvPr id="41" name="Textfeld 44"/>
          <p:cNvSpPr>
            <a:spLocks/>
          </p:cNvSpPr>
          <p:nvPr/>
        </p:nvSpPr>
        <p:spPr bwMode="auto">
          <a:xfrm>
            <a:off x="3051646" y="1655342"/>
            <a:ext cx="1509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de-DE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graphical framework</a:t>
            </a:r>
            <a:endParaRPr sz="2000" b="1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 bwMode="auto">
          <a:xfrm>
            <a:off x="1166842" y="1159685"/>
            <a:ext cx="9508874" cy="5228301"/>
            <a:chOff x="1166842" y="1159685"/>
            <a:chExt cx="9508874" cy="5228301"/>
          </a:xfrm>
        </p:grpSpPr>
        <p:pic>
          <p:nvPicPr>
            <p:cNvPr id="5" name="Grafik 5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166842" y="1159685"/>
              <a:ext cx="9508874" cy="5228301"/>
            </a:xfrm>
            <a:prstGeom prst="rect">
              <a:avLst/>
            </a:prstGeom>
          </p:spPr>
        </p:pic>
        <p:sp>
          <p:nvSpPr>
            <p:cNvPr id="6" name="Rechteck 2"/>
            <p:cNvSpPr/>
            <p:nvPr/>
          </p:nvSpPr>
          <p:spPr bwMode="auto">
            <a:xfrm>
              <a:off x="3484044" y="1812612"/>
              <a:ext cx="152400" cy="152400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sz="2400" b="0" i="0" u="none" strike="noStrike" cap="none">
                <a:ln>
                  <a:noFill/>
                </a:ln>
                <a:solidFill>
                  <a:schemeClr val="tx1"/>
                </a:solidFill>
                <a:latin typeface="Times"/>
                <a:ea typeface="ＭＳ Ｐゴシック"/>
              </a:endParaRPr>
            </a:p>
          </p:txBody>
        </p:sp>
      </p:grpSp>
      <p:sp>
        <p:nvSpPr>
          <p:cNvPr id="7" name="Textfeld 6"/>
          <p:cNvSpPr>
            <a:spLocks/>
          </p:cNvSpPr>
          <p:nvPr/>
        </p:nvSpPr>
        <p:spPr bwMode="auto">
          <a:xfrm>
            <a:off x="0" y="-152400"/>
            <a:ext cx="7772400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 err="1">
                <a:solidFill>
                  <a:srgbClr val="0047B9"/>
                </a:solidFill>
                <a:latin typeface="+mj-lt"/>
              </a:rPr>
              <a:t>WorkflUX</a:t>
            </a:r>
            <a:r>
              <a:rPr lang="en-US" b="1" dirty="0">
                <a:solidFill>
                  <a:srgbClr val="0047B9"/>
                </a:solidFill>
                <a:latin typeface="+mj-lt"/>
              </a:rPr>
              <a:t> – An Outline</a:t>
            </a:r>
            <a:endParaRPr dirty="0"/>
          </a:p>
        </p:txBody>
      </p:sp>
      <p:pic>
        <p:nvPicPr>
          <p:cNvPr id="8" name="Grafik 4"/>
          <p:cNvPicPr>
            <a:picLocks noChangeAspect="1"/>
          </p:cNvPicPr>
          <p:nvPr/>
        </p:nvPicPr>
        <p:blipFill>
          <a:blip r:embed="rId4"/>
          <a:srcRect r="88975" b="54295"/>
          <a:stretch/>
        </p:blipFill>
        <p:spPr bwMode="auto">
          <a:xfrm>
            <a:off x="0" y="1159685"/>
            <a:ext cx="1166842" cy="2657041"/>
          </a:xfrm>
          <a:prstGeom prst="rect">
            <a:avLst/>
          </a:prstGeom>
        </p:spPr>
      </p:pic>
      <p:pic>
        <p:nvPicPr>
          <p:cNvPr id="9" name="Grafik 22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59076" y="4881569"/>
            <a:ext cx="560124" cy="654603"/>
          </a:xfrm>
          <a:prstGeom prst="rect">
            <a:avLst/>
          </a:prstGeom>
        </p:spPr>
      </p:pic>
      <p:pic>
        <p:nvPicPr>
          <p:cNvPr id="10" name="Grafik 22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85800" y="5567369"/>
            <a:ext cx="530881" cy="528631"/>
          </a:xfrm>
          <a:prstGeom prst="rect">
            <a:avLst/>
          </a:prstGeom>
        </p:spPr>
      </p:pic>
      <p:sp>
        <p:nvSpPr>
          <p:cNvPr id="11" name="Textfeld 231"/>
          <p:cNvSpPr>
            <a:spLocks/>
          </p:cNvSpPr>
          <p:nvPr/>
        </p:nvSpPr>
        <p:spPr bwMode="auto">
          <a:xfrm>
            <a:off x="1387904" y="4969187"/>
            <a:ext cx="447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>
                <a:latin typeface="Calibri"/>
                <a:cs typeface="Calibri"/>
              </a:rPr>
              <a:t>Highly customizable execution API,</a:t>
            </a:r>
            <a:endParaRPr/>
          </a:p>
          <a:p>
            <a:pPr>
              <a:defRPr/>
            </a:pPr>
            <a:r>
              <a:rPr lang="en-US" sz="1800">
                <a:latin typeface="Calibri"/>
                <a:cs typeface="Calibri"/>
              </a:rPr>
              <a:t>integrable with almost any CWL runner</a:t>
            </a:r>
            <a:endParaRPr/>
          </a:p>
        </p:txBody>
      </p:sp>
      <p:sp>
        <p:nvSpPr>
          <p:cNvPr id="12" name="Textfeld 233"/>
          <p:cNvSpPr>
            <a:spLocks/>
          </p:cNvSpPr>
          <p:nvPr/>
        </p:nvSpPr>
        <p:spPr bwMode="auto">
          <a:xfrm>
            <a:off x="1383899" y="5636836"/>
            <a:ext cx="425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>
                <a:latin typeface="Calibri"/>
                <a:cs typeface="Calibri"/>
              </a:rPr>
              <a:t>light-weight, easy to setup and adapt</a:t>
            </a:r>
            <a:endParaRPr/>
          </a:p>
        </p:txBody>
      </p:sp>
      <p:pic>
        <p:nvPicPr>
          <p:cNvPr id="13" name="Grafik 1"/>
          <p:cNvPicPr>
            <a:picLocks noChangeAspect="1"/>
          </p:cNvPicPr>
          <p:nvPr/>
        </p:nvPicPr>
        <p:blipFill>
          <a:blip r:embed="rId7"/>
          <a:srcRect b="43143"/>
          <a:stretch/>
        </p:blipFill>
        <p:spPr bwMode="auto">
          <a:xfrm>
            <a:off x="7896579" y="136525"/>
            <a:ext cx="4295421" cy="153987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7E8F5AD-5BD9-E541-B97B-C3C094A0DAD6}"/>
              </a:ext>
            </a:extLst>
          </p:cNvPr>
          <p:cNvGrpSpPr>
            <a:grpSpLocks noChangeAspect="1"/>
          </p:cNvGrpSpPr>
          <p:nvPr/>
        </p:nvGrpSpPr>
        <p:grpSpPr>
          <a:xfrm>
            <a:off x="5867400" y="1408785"/>
            <a:ext cx="360000" cy="128742"/>
            <a:chOff x="6196906" y="470014"/>
            <a:chExt cx="1012976" cy="3617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DF9DC1-3A7B-E44E-9ED7-5B36DA84784A}"/>
                </a:ext>
              </a:extLst>
            </p:cNvPr>
            <p:cNvSpPr/>
            <p:nvPr/>
          </p:nvSpPr>
          <p:spPr bwMode="auto">
            <a:xfrm>
              <a:off x="6312024" y="470014"/>
              <a:ext cx="897858" cy="323041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9B003A3-FFD7-B54D-B96C-EBD9B7DE7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9414" b="14359"/>
            <a:stretch/>
          </p:blipFill>
          <p:spPr>
            <a:xfrm>
              <a:off x="6196906" y="481229"/>
              <a:ext cx="1012976" cy="350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6"/>
          <p:cNvSpPr>
            <a:spLocks/>
          </p:cNvSpPr>
          <p:nvPr/>
        </p:nvSpPr>
        <p:spPr bwMode="auto">
          <a:xfrm>
            <a:off x="0" y="-152400"/>
            <a:ext cx="7772400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 err="1">
                <a:solidFill>
                  <a:srgbClr val="0047B9"/>
                </a:solidFill>
                <a:latin typeface="+mj-lt"/>
              </a:rPr>
              <a:t>WorkflUX</a:t>
            </a:r>
            <a:r>
              <a:rPr lang="en-US" b="1" dirty="0">
                <a:solidFill>
                  <a:srgbClr val="0047B9"/>
                </a:solidFill>
                <a:latin typeface="+mj-lt"/>
              </a:rPr>
              <a:t> – Technical Detail</a:t>
            </a:r>
            <a:endParaRPr dirty="0"/>
          </a:p>
        </p:txBody>
      </p:sp>
      <p:sp>
        <p:nvSpPr>
          <p:cNvPr id="5" name="Rechteck 2"/>
          <p:cNvSpPr/>
          <p:nvPr/>
        </p:nvSpPr>
        <p:spPr bwMode="auto">
          <a:xfrm>
            <a:off x="3770932" y="639659"/>
            <a:ext cx="2286000" cy="990600"/>
          </a:xfrm>
          <a:prstGeom prst="rect">
            <a:avLst/>
          </a:prstGeom>
          <a:solidFill>
            <a:srgbClr val="DF642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6" name="Rechteck 12"/>
          <p:cNvSpPr/>
          <p:nvPr/>
        </p:nvSpPr>
        <p:spPr bwMode="auto">
          <a:xfrm>
            <a:off x="3770932" y="2316059"/>
            <a:ext cx="2286000" cy="990600"/>
          </a:xfrm>
          <a:prstGeom prst="rect">
            <a:avLst/>
          </a:prstGeom>
          <a:solidFill>
            <a:srgbClr val="4676A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7" name="Rechteck: obere Ecken abgeschnitten 16"/>
          <p:cNvSpPr/>
          <p:nvPr/>
        </p:nvSpPr>
        <p:spPr bwMode="auto">
          <a:xfrm>
            <a:off x="4263003" y="3078059"/>
            <a:ext cx="1219200" cy="1143000"/>
          </a:xfrm>
          <a:prstGeom prst="snip2SameRect">
            <a:avLst>
              <a:gd name="adj1" fmla="val 25707"/>
              <a:gd name="adj2" fmla="val 0"/>
            </a:avLst>
          </a:prstGeom>
          <a:solidFill>
            <a:srgbClr val="A9BC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>
              <a:ea typeface="ＭＳ Ｐゴシック"/>
            </a:endParaRPr>
          </a:p>
        </p:txBody>
      </p:sp>
      <p:sp>
        <p:nvSpPr>
          <p:cNvPr id="8" name="Textfeld 21"/>
          <p:cNvSpPr>
            <a:spLocks/>
          </p:cNvSpPr>
          <p:nvPr/>
        </p:nvSpPr>
        <p:spPr bwMode="auto">
          <a:xfrm>
            <a:off x="881789" y="1240513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>
                <a:latin typeface="+mj-lt"/>
              </a:rPr>
              <a:t>single page web app</a:t>
            </a:r>
            <a:endParaRPr/>
          </a:p>
        </p:txBody>
      </p:sp>
      <p:sp>
        <p:nvSpPr>
          <p:cNvPr id="9" name="Textfeld 22"/>
          <p:cNvSpPr>
            <a:spLocks/>
          </p:cNvSpPr>
          <p:nvPr/>
        </p:nvSpPr>
        <p:spPr bwMode="auto">
          <a:xfrm>
            <a:off x="1033058" y="2818562"/>
            <a:ext cx="2937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>
                <a:latin typeface="+mj-lt"/>
              </a:rPr>
              <a:t>python-based,</a:t>
            </a:r>
            <a:endParaRPr/>
          </a:p>
          <a:p>
            <a:pPr algn="ctr">
              <a:defRPr/>
            </a:pPr>
            <a:r>
              <a:rPr lang="en-US" sz="1600">
                <a:latin typeface="+mj-lt"/>
              </a:rPr>
              <a:t>scalable with Gunicorn</a:t>
            </a:r>
          </a:p>
        </p:txBody>
      </p:sp>
      <p:sp>
        <p:nvSpPr>
          <p:cNvPr id="10" name="Textfeld 23"/>
          <p:cNvSpPr>
            <a:spLocks/>
          </p:cNvSpPr>
          <p:nvPr/>
        </p:nvSpPr>
        <p:spPr bwMode="auto">
          <a:xfrm>
            <a:off x="7772400" y="2199229"/>
            <a:ext cx="342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>
                <a:latin typeface="+mj-lt"/>
              </a:rPr>
              <a:t>Organization of:</a:t>
            </a:r>
            <a:endParaRPr/>
          </a:p>
          <a:p>
            <a:pPr marL="449263" lvl="1" indent="-285750">
              <a:buFont typeface="Arial"/>
              <a:buChar char="•"/>
              <a:defRPr/>
            </a:pPr>
            <a:r>
              <a:rPr lang="en-US" sz="1600">
                <a:latin typeface="+mj-lt"/>
              </a:rPr>
              <a:t>users</a:t>
            </a:r>
            <a:endParaRPr/>
          </a:p>
          <a:p>
            <a:pPr marL="449263" lvl="1" indent="-285750">
              <a:buFont typeface="Arial"/>
              <a:buChar char="•"/>
              <a:defRPr/>
            </a:pPr>
            <a:r>
              <a:rPr lang="en-US" sz="1600">
                <a:latin typeface="+mj-lt"/>
              </a:rPr>
              <a:t>workflows</a:t>
            </a:r>
            <a:endParaRPr/>
          </a:p>
          <a:p>
            <a:pPr marL="449263" lvl="1" indent="-285750">
              <a:buFont typeface="Arial"/>
              <a:buChar char="•"/>
              <a:defRPr/>
            </a:pPr>
            <a:r>
              <a:rPr lang="en-US" sz="1600">
                <a:latin typeface="+mj-lt"/>
              </a:rPr>
              <a:t>jobs</a:t>
            </a:r>
            <a:endParaRPr/>
          </a:p>
        </p:txBody>
      </p:sp>
      <p:pic>
        <p:nvPicPr>
          <p:cNvPr id="11" name="Grafik 13" descr="Datenbank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90332" y="2071315"/>
            <a:ext cx="1480088" cy="1480088"/>
          </a:xfrm>
          <a:prstGeom prst="rect">
            <a:avLst/>
          </a:prstGeom>
        </p:spPr>
      </p:pic>
      <p:sp>
        <p:nvSpPr>
          <p:cNvPr id="12" name="Textfeld 26"/>
          <p:cNvSpPr>
            <a:spLocks/>
          </p:cNvSpPr>
          <p:nvPr/>
        </p:nvSpPr>
        <p:spPr bwMode="auto">
          <a:xfrm>
            <a:off x="6891237" y="1362203"/>
            <a:ext cx="9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600">
                <a:latin typeface="+mj-lt"/>
              </a:rPr>
              <a:t>SQLite</a:t>
            </a:r>
            <a:endParaRPr/>
          </a:p>
          <a:p>
            <a:pPr>
              <a:defRPr/>
            </a:pPr>
            <a:r>
              <a:rPr lang="de-DE" sz="1600">
                <a:latin typeface="+mj-lt"/>
              </a:rPr>
              <a:t>MySQL </a:t>
            </a:r>
            <a:endParaRPr/>
          </a:p>
          <a:p>
            <a:pPr>
              <a:defRPr/>
            </a:pPr>
            <a:r>
              <a:rPr lang="de-DE" sz="1600">
                <a:latin typeface="+mj-lt"/>
              </a:rPr>
              <a:t>etc.</a:t>
            </a:r>
            <a:endParaRPr/>
          </a:p>
        </p:txBody>
      </p:sp>
      <p:sp>
        <p:nvSpPr>
          <p:cNvPr id="13" name="Textfeld 15"/>
          <p:cNvSpPr>
            <a:spLocks/>
          </p:cNvSpPr>
          <p:nvPr/>
        </p:nvSpPr>
        <p:spPr bwMode="auto">
          <a:xfrm>
            <a:off x="3847132" y="664667"/>
            <a:ext cx="762000" cy="47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4" name="Textfeld 28"/>
          <p:cNvSpPr>
            <a:spLocks/>
          </p:cNvSpPr>
          <p:nvPr/>
        </p:nvSpPr>
        <p:spPr bwMode="auto">
          <a:xfrm>
            <a:off x="3920103" y="8589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>
                <a:solidFill>
                  <a:schemeClr val="bg2"/>
                </a:solidFill>
                <a:latin typeface="+mj-lt"/>
              </a:rPr>
              <a:t>Front End</a:t>
            </a:r>
            <a:endParaRPr/>
          </a:p>
        </p:txBody>
      </p:sp>
      <p:sp>
        <p:nvSpPr>
          <p:cNvPr id="15" name="Textfeld 35"/>
          <p:cNvSpPr>
            <a:spLocks/>
          </p:cNvSpPr>
          <p:nvPr/>
        </p:nvSpPr>
        <p:spPr bwMode="auto">
          <a:xfrm>
            <a:off x="3928175" y="249562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>
                <a:solidFill>
                  <a:schemeClr val="bg2"/>
                </a:solidFill>
                <a:latin typeface="+mj-lt"/>
              </a:rPr>
              <a:t>Back End</a:t>
            </a:r>
            <a:endParaRPr/>
          </a:p>
        </p:txBody>
      </p:sp>
      <p:cxnSp>
        <p:nvCxnSpPr>
          <p:cNvPr id="16" name="Gerade Verbindung mit Pfeil 39"/>
          <p:cNvCxnSpPr>
            <a:cxnSpLocks/>
          </p:cNvCxnSpPr>
          <p:nvPr/>
        </p:nvCxnSpPr>
        <p:spPr bwMode="auto">
          <a:xfrm flipV="1">
            <a:off x="4685332" y="1731467"/>
            <a:ext cx="0" cy="5052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7" name="Gerade Verbindung mit Pfeil 41"/>
          <p:cNvCxnSpPr>
            <a:cxnSpLocks/>
          </p:cNvCxnSpPr>
          <p:nvPr/>
        </p:nvCxnSpPr>
        <p:spPr bwMode="auto">
          <a:xfrm>
            <a:off x="4913932" y="1731467"/>
            <a:ext cx="0" cy="5052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8" name="Textfeld 42"/>
          <p:cNvSpPr>
            <a:spLocks/>
          </p:cNvSpPr>
          <p:nvPr/>
        </p:nvSpPr>
        <p:spPr bwMode="auto">
          <a:xfrm>
            <a:off x="5025972" y="1803882"/>
            <a:ext cx="91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600">
                <a:latin typeface="+mj-lt"/>
              </a:rPr>
              <a:t>AJAX</a:t>
            </a:r>
            <a:endParaRPr sz="1600">
              <a:latin typeface="+mj-lt"/>
            </a:endParaRPr>
          </a:p>
        </p:txBody>
      </p:sp>
      <p:grpSp>
        <p:nvGrpSpPr>
          <p:cNvPr id="19" name="Gruppieren 27"/>
          <p:cNvGrpSpPr/>
          <p:nvPr/>
        </p:nvGrpSpPr>
        <p:grpSpPr bwMode="auto">
          <a:xfrm rot="5400000">
            <a:off x="6300615" y="2508550"/>
            <a:ext cx="304986" cy="579248"/>
            <a:chOff x="5562600" y="3002957"/>
            <a:chExt cx="228600" cy="505286"/>
          </a:xfrm>
        </p:grpSpPr>
        <p:cxnSp>
          <p:nvCxnSpPr>
            <p:cNvPr id="20" name="Gerade Verbindung mit Pfeil 43"/>
            <p:cNvCxnSpPr>
              <a:cxnSpLocks/>
            </p:cNvCxnSpPr>
            <p:nvPr/>
          </p:nvCxnSpPr>
          <p:spPr bwMode="auto">
            <a:xfrm flipV="1">
              <a:off x="5562600" y="3002957"/>
              <a:ext cx="0" cy="50528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21" name="Gerade Verbindung mit Pfeil 44"/>
            <p:cNvCxnSpPr>
              <a:cxnSpLocks/>
            </p:cNvCxnSpPr>
            <p:nvPr/>
          </p:nvCxnSpPr>
          <p:spPr bwMode="auto">
            <a:xfrm>
              <a:off x="5791200" y="3002957"/>
              <a:ext cx="0" cy="50528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pic>
        <p:nvPicPr>
          <p:cNvPr id="22" name="Picture 2" descr="Quellbild anzeige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238372" y="276453"/>
            <a:ext cx="2055812" cy="1156545"/>
          </a:xfrm>
          <a:prstGeom prst="rect">
            <a:avLst/>
          </a:prstGeom>
          <a:noFill/>
        </p:spPr>
      </p:pic>
      <p:pic>
        <p:nvPicPr>
          <p:cNvPr id="23" name="Picture 4" descr="Quellbild anzeigen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135861" y="1857161"/>
            <a:ext cx="705018" cy="906182"/>
          </a:xfrm>
          <a:prstGeom prst="rect">
            <a:avLst/>
          </a:prstGeom>
          <a:noFill/>
        </p:spPr>
      </p:pic>
      <p:sp>
        <p:nvSpPr>
          <p:cNvPr id="24" name="Rechteck 49"/>
          <p:cNvSpPr/>
          <p:nvPr/>
        </p:nvSpPr>
        <p:spPr bwMode="auto">
          <a:xfrm>
            <a:off x="4263003" y="3850490"/>
            <a:ext cx="5146729" cy="2367852"/>
          </a:xfrm>
          <a:prstGeom prst="rect">
            <a:avLst/>
          </a:prstGeom>
          <a:solidFill>
            <a:srgbClr val="A9BC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>
              <a:ea typeface="ＭＳ Ｐゴシック"/>
            </a:endParaRPr>
          </a:p>
        </p:txBody>
      </p:sp>
      <p:sp>
        <p:nvSpPr>
          <p:cNvPr id="25" name="Textfeld 50"/>
          <p:cNvSpPr>
            <a:spLocks/>
          </p:cNvSpPr>
          <p:nvPr/>
        </p:nvSpPr>
        <p:spPr bwMode="auto">
          <a:xfrm>
            <a:off x="5553238" y="3811928"/>
            <a:ext cx="293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400" b="1">
                <a:latin typeface="Consolas"/>
              </a:rPr>
              <a:t>python / bash / powershell</a:t>
            </a:r>
          </a:p>
        </p:txBody>
      </p:sp>
      <p:sp>
        <p:nvSpPr>
          <p:cNvPr id="26" name="Textfeld 52"/>
          <p:cNvSpPr>
            <a:spLocks/>
          </p:cNvSpPr>
          <p:nvPr/>
        </p:nvSpPr>
        <p:spPr bwMode="auto">
          <a:xfrm>
            <a:off x="5218732" y="4192015"/>
            <a:ext cx="4279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en-US" sz="1200">
                <a:latin typeface="+mj-lt"/>
              </a:rPr>
              <a:t>infrastructure provisioning,</a:t>
            </a:r>
            <a:endParaRPr/>
          </a:p>
          <a:p>
            <a:pPr lvl="1">
              <a:defRPr/>
            </a:pPr>
            <a:r>
              <a:rPr lang="en-US" sz="1200">
                <a:latin typeface="+mj-lt"/>
              </a:rPr>
              <a:t>file upload,</a:t>
            </a:r>
            <a:endParaRPr/>
          </a:p>
          <a:p>
            <a:pPr lvl="1">
              <a:defRPr/>
            </a:pPr>
            <a:r>
              <a:rPr lang="en-US" sz="1200">
                <a:latin typeface="+mj-lt"/>
              </a:rPr>
              <a:t>setup execution environment</a:t>
            </a:r>
            <a:endParaRPr/>
          </a:p>
        </p:txBody>
      </p:sp>
      <p:sp>
        <p:nvSpPr>
          <p:cNvPr id="27" name="Textfeld 53"/>
          <p:cNvSpPr>
            <a:spLocks/>
          </p:cNvSpPr>
          <p:nvPr/>
        </p:nvSpPr>
        <p:spPr bwMode="auto">
          <a:xfrm>
            <a:off x="5218732" y="4873924"/>
            <a:ext cx="427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en-US" sz="1200">
                <a:latin typeface="+mj-lt"/>
              </a:rPr>
              <a:t>workflow + input  execution engine</a:t>
            </a:r>
            <a:endParaRPr/>
          </a:p>
        </p:txBody>
      </p:sp>
      <p:sp>
        <p:nvSpPr>
          <p:cNvPr id="28" name="Textfeld 54"/>
          <p:cNvSpPr>
            <a:spLocks/>
          </p:cNvSpPr>
          <p:nvPr/>
        </p:nvSpPr>
        <p:spPr bwMode="auto">
          <a:xfrm>
            <a:off x="5218732" y="5280569"/>
            <a:ext cx="4279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en-US" sz="1200">
                <a:latin typeface="+mj-lt"/>
              </a:rPr>
              <a:t>evaluate success of job</a:t>
            </a:r>
            <a:endParaRPr/>
          </a:p>
        </p:txBody>
      </p:sp>
      <p:sp>
        <p:nvSpPr>
          <p:cNvPr id="29" name="Textfeld 55"/>
          <p:cNvSpPr>
            <a:spLocks/>
          </p:cNvSpPr>
          <p:nvPr/>
        </p:nvSpPr>
        <p:spPr bwMode="auto">
          <a:xfrm>
            <a:off x="5218732" y="5682187"/>
            <a:ext cx="427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en-US" sz="1200">
                <a:latin typeface="+mj-lt"/>
              </a:rPr>
              <a:t>cleanup, </a:t>
            </a:r>
            <a:endParaRPr/>
          </a:p>
          <a:p>
            <a:pPr lvl="1">
              <a:defRPr/>
            </a:pPr>
            <a:r>
              <a:rPr lang="en-US" sz="1200">
                <a:latin typeface="+mj-lt"/>
              </a:rPr>
              <a:t>file download</a:t>
            </a:r>
            <a:endParaRPr/>
          </a:p>
        </p:txBody>
      </p:sp>
      <p:sp>
        <p:nvSpPr>
          <p:cNvPr id="30" name="Textfeld 48"/>
          <p:cNvSpPr>
            <a:spLocks/>
          </p:cNvSpPr>
          <p:nvPr/>
        </p:nvSpPr>
        <p:spPr bwMode="auto">
          <a:xfrm>
            <a:off x="4024209" y="3275892"/>
            <a:ext cx="1731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>
                <a:solidFill>
                  <a:schemeClr val="bg2"/>
                </a:solidFill>
                <a:latin typeface="+mj-lt"/>
              </a:rPr>
              <a:t>Exec. Profile:</a:t>
            </a:r>
            <a:endParaRPr/>
          </a:p>
        </p:txBody>
      </p:sp>
      <p:sp>
        <p:nvSpPr>
          <p:cNvPr id="31" name="Textfeld 56"/>
          <p:cNvSpPr>
            <a:spLocks/>
          </p:cNvSpPr>
          <p:nvPr/>
        </p:nvSpPr>
        <p:spPr bwMode="auto">
          <a:xfrm>
            <a:off x="4380532" y="4152546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600">
                <a:latin typeface="+mj-lt"/>
              </a:rPr>
              <a:t>1. prepare:</a:t>
            </a:r>
            <a:endParaRPr sz="1400">
              <a:latin typeface="+mj-lt"/>
            </a:endParaRPr>
          </a:p>
        </p:txBody>
      </p:sp>
      <p:sp>
        <p:nvSpPr>
          <p:cNvPr id="32" name="Textfeld 57"/>
          <p:cNvSpPr>
            <a:spLocks/>
          </p:cNvSpPr>
          <p:nvPr/>
        </p:nvSpPr>
        <p:spPr bwMode="auto">
          <a:xfrm>
            <a:off x="4380532" y="483834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600">
                <a:latin typeface="+mj-lt"/>
              </a:rPr>
              <a:t>2. execute:</a:t>
            </a:r>
            <a:endParaRPr sz="1400">
              <a:latin typeface="+mj-lt"/>
            </a:endParaRPr>
          </a:p>
        </p:txBody>
      </p:sp>
      <p:sp>
        <p:nvSpPr>
          <p:cNvPr id="33" name="Textfeld 58"/>
          <p:cNvSpPr>
            <a:spLocks/>
          </p:cNvSpPr>
          <p:nvPr/>
        </p:nvSpPr>
        <p:spPr bwMode="auto">
          <a:xfrm>
            <a:off x="4379134" y="5240995"/>
            <a:ext cx="1444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600">
                <a:latin typeface="+mj-lt"/>
              </a:rPr>
              <a:t>3. evaluate:</a:t>
            </a:r>
            <a:endParaRPr sz="1400">
              <a:latin typeface="+mj-lt"/>
            </a:endParaRPr>
          </a:p>
        </p:txBody>
      </p:sp>
      <p:sp>
        <p:nvSpPr>
          <p:cNvPr id="34" name="Textfeld 59"/>
          <p:cNvSpPr>
            <a:spLocks/>
          </p:cNvSpPr>
          <p:nvPr/>
        </p:nvSpPr>
        <p:spPr bwMode="auto">
          <a:xfrm>
            <a:off x="4380532" y="564013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600">
                <a:latin typeface="+mj-lt"/>
              </a:rPr>
              <a:t>4. finalize:</a:t>
            </a:r>
            <a:endParaRPr sz="140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1"/>
          <p:cNvSpPr>
            <a:spLocks/>
          </p:cNvSpPr>
          <p:nvPr/>
        </p:nvSpPr>
        <p:spPr bwMode="auto">
          <a:xfrm>
            <a:off x="-2184920" y="1264786"/>
            <a:ext cx="7772400" cy="57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b="1" dirty="0">
                <a:solidFill>
                  <a:srgbClr val="0047B9"/>
                </a:solidFill>
                <a:latin typeface="+mj-lt"/>
              </a:rPr>
              <a:t>How does it look?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DB94FC-DC34-E846-AD72-B3CFF8AB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982538"/>
            <a:ext cx="4785419" cy="31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D4FAA52-8993-BC4F-A90A-C96A4CFB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640" y="260648"/>
            <a:ext cx="8658000" cy="2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BACFB-72C5-CC48-896D-9CBCE821C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886" y="2982538"/>
            <a:ext cx="6418181" cy="313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6"/>
          <p:cNvSpPr>
            <a:spLocks/>
          </p:cNvSpPr>
          <p:nvPr/>
        </p:nvSpPr>
        <p:spPr bwMode="auto">
          <a:xfrm>
            <a:off x="38100" y="-76200"/>
            <a:ext cx="12115800" cy="57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b="1">
                <a:solidFill>
                  <a:srgbClr val="0047B9"/>
                </a:solidFill>
                <a:latin typeface="+mj-lt"/>
              </a:rPr>
              <a:t>Target Audience and Usage Scenarios</a:t>
            </a:r>
            <a:endParaRPr/>
          </a:p>
        </p:txBody>
      </p:sp>
      <p:sp>
        <p:nvSpPr>
          <p:cNvPr id="5" name="Rechteck 3"/>
          <p:cNvSpPr/>
          <p:nvPr/>
        </p:nvSpPr>
        <p:spPr bwMode="auto">
          <a:xfrm>
            <a:off x="609600" y="914400"/>
            <a:ext cx="533400" cy="2590800"/>
          </a:xfrm>
          <a:prstGeom prst="rect">
            <a:avLst/>
          </a:prstGeom>
          <a:solidFill>
            <a:srgbClr val="DF642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6" name="Textfeld 4"/>
          <p:cNvSpPr>
            <a:spLocks/>
          </p:cNvSpPr>
          <p:nvPr/>
        </p:nvSpPr>
        <p:spPr bwMode="auto">
          <a:xfrm>
            <a:off x="1524000" y="905933"/>
            <a:ext cx="701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C00000"/>
                </a:solidFill>
                <a:latin typeface="+mj-lt"/>
              </a:rPr>
              <a:t>Interdisciplinary Research Groups:</a:t>
            </a:r>
            <a:endParaRPr lang="en-US" sz="160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Textfeld 5"/>
          <p:cNvSpPr>
            <a:spLocks/>
          </p:cNvSpPr>
          <p:nvPr/>
        </p:nvSpPr>
        <p:spPr bwMode="auto">
          <a:xfrm>
            <a:off x="2285999" y="1400256"/>
            <a:ext cx="6244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600">
                <a:latin typeface="+mj-lt"/>
              </a:rPr>
              <a:t>used locally as desktop application (Linux, Windows, MacOs)</a:t>
            </a:r>
            <a:endParaRPr lang="en-US" sz="1400">
              <a:latin typeface="+mj-lt"/>
            </a:endParaRPr>
          </a:p>
        </p:txBody>
      </p:sp>
      <p:sp>
        <p:nvSpPr>
          <p:cNvPr id="8" name="Textfeld 11"/>
          <p:cNvSpPr>
            <a:spLocks/>
          </p:cNvSpPr>
          <p:nvPr/>
        </p:nvSpPr>
        <p:spPr bwMode="auto">
          <a:xfrm>
            <a:off x="2285999" y="1809306"/>
            <a:ext cx="4267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600">
                <a:latin typeface="+mj-lt"/>
              </a:rPr>
              <a:t>HPC in protected networks: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en-US" sz="1400">
                <a:latin typeface="+mj-lt"/>
              </a:rPr>
              <a:t>Servers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en-US" sz="1400">
                <a:latin typeface="+mj-lt"/>
              </a:rPr>
              <a:t>Clusters</a:t>
            </a:r>
            <a:endParaRPr/>
          </a:p>
          <a:p>
            <a:pPr marL="742950" lvl="1" indent="-285750">
              <a:buFont typeface="Arial"/>
              <a:buChar char="•"/>
              <a:defRPr/>
            </a:pPr>
            <a:r>
              <a:rPr lang="en-US" sz="1400">
                <a:latin typeface="+mj-lt"/>
              </a:rPr>
              <a:t>Clouds</a:t>
            </a:r>
            <a:endParaRPr/>
          </a:p>
        </p:txBody>
      </p:sp>
      <p:sp>
        <p:nvSpPr>
          <p:cNvPr id="9" name="Textfeld 12"/>
          <p:cNvSpPr>
            <a:spLocks/>
          </p:cNvSpPr>
          <p:nvPr/>
        </p:nvSpPr>
        <p:spPr bwMode="auto">
          <a:xfrm rot="16199999">
            <a:off x="-374953" y="1987248"/>
            <a:ext cx="2470152" cy="413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2000" b="1">
                <a:solidFill>
                  <a:schemeClr val="bg2"/>
                </a:solidFill>
                <a:latin typeface="+mj-lt"/>
              </a:rPr>
              <a:t>currently</a:t>
            </a:r>
            <a:endParaRPr sz="18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Rechteck 13"/>
          <p:cNvSpPr/>
          <p:nvPr/>
        </p:nvSpPr>
        <p:spPr bwMode="auto">
          <a:xfrm>
            <a:off x="605367" y="3733800"/>
            <a:ext cx="533400" cy="2209800"/>
          </a:xfrm>
          <a:prstGeom prst="rect">
            <a:avLst/>
          </a:prstGeom>
          <a:solidFill>
            <a:srgbClr val="4676A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11" name="Textfeld 14"/>
          <p:cNvSpPr>
            <a:spLocks/>
          </p:cNvSpPr>
          <p:nvPr/>
        </p:nvSpPr>
        <p:spPr bwMode="auto">
          <a:xfrm>
            <a:off x="1519767" y="3725333"/>
            <a:ext cx="701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4676AD"/>
                </a:solidFill>
                <a:latin typeface="+mj-lt"/>
              </a:rPr>
              <a:t>Organizational Scale:</a:t>
            </a:r>
            <a:endParaRPr lang="en-US" sz="1600" dirty="0">
              <a:solidFill>
                <a:srgbClr val="4676AD"/>
              </a:solidFill>
              <a:latin typeface="+mj-lt"/>
            </a:endParaRPr>
          </a:p>
        </p:txBody>
      </p:sp>
      <p:sp>
        <p:nvSpPr>
          <p:cNvPr id="12" name="Textfeld 15"/>
          <p:cNvSpPr>
            <a:spLocks/>
          </p:cNvSpPr>
          <p:nvPr/>
        </p:nvSpPr>
        <p:spPr bwMode="auto">
          <a:xfrm>
            <a:off x="2245782" y="4210946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600">
                <a:latin typeface="+mj-lt"/>
              </a:rPr>
              <a:t>multi-user, multi-project management</a:t>
            </a:r>
            <a:endParaRPr lang="en-US" sz="1400">
              <a:latin typeface="+mj-lt"/>
            </a:endParaRPr>
          </a:p>
        </p:txBody>
      </p:sp>
      <p:sp>
        <p:nvSpPr>
          <p:cNvPr id="13" name="Textfeld 19"/>
          <p:cNvSpPr>
            <a:spLocks/>
          </p:cNvSpPr>
          <p:nvPr/>
        </p:nvSpPr>
        <p:spPr bwMode="auto">
          <a:xfrm>
            <a:off x="2245782" y="4690495"/>
            <a:ext cx="5490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600" dirty="0">
                <a:latin typeface="+mj-lt"/>
              </a:rPr>
              <a:t>execution on publicly available infrastructure</a:t>
            </a:r>
            <a:endParaRPr lang="en-US" sz="1400" dirty="0">
              <a:latin typeface="+mj-lt"/>
            </a:endParaRPr>
          </a:p>
        </p:txBody>
      </p:sp>
      <p:sp>
        <p:nvSpPr>
          <p:cNvPr id="14" name="Textfeld 20"/>
          <p:cNvSpPr>
            <a:spLocks/>
          </p:cNvSpPr>
          <p:nvPr/>
        </p:nvSpPr>
        <p:spPr bwMode="auto">
          <a:xfrm rot="16199999">
            <a:off x="-214990" y="4638645"/>
            <a:ext cx="2110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2000" b="1">
                <a:solidFill>
                  <a:schemeClr val="bg2"/>
                </a:solidFill>
                <a:latin typeface="+mj-lt"/>
              </a:rPr>
              <a:t>in development</a:t>
            </a:r>
            <a:endParaRPr sz="18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15" name="Textfeld 21"/>
          <p:cNvSpPr>
            <a:spLocks/>
          </p:cNvSpPr>
          <p:nvPr/>
        </p:nvSpPr>
        <p:spPr bwMode="auto">
          <a:xfrm>
            <a:off x="2245783" y="5170046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600" dirty="0">
                <a:latin typeface="+mj-lt"/>
              </a:rPr>
              <a:t>collaborative work on protected data</a:t>
            </a:r>
            <a:endParaRPr lang="en-US" sz="1400" dirty="0">
              <a:latin typeface="+mj-lt"/>
            </a:endParaRPr>
          </a:p>
        </p:txBody>
      </p:sp>
      <p:sp>
        <p:nvSpPr>
          <p:cNvPr id="16" name="Textfeld 23"/>
          <p:cNvSpPr>
            <a:spLocks/>
          </p:cNvSpPr>
          <p:nvPr/>
        </p:nvSpPr>
        <p:spPr bwMode="auto">
          <a:xfrm>
            <a:off x="2281766" y="2870560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600" dirty="0">
                <a:latin typeface="+mj-lt"/>
              </a:rPr>
              <a:t>minimal setup required</a:t>
            </a:r>
            <a:endParaRPr lang="en-US" sz="1400" dirty="0">
              <a:latin typeface="+mj-lt"/>
            </a:endParaRPr>
          </a:p>
        </p:txBody>
      </p:sp>
      <p:sp>
        <p:nvSpPr>
          <p:cNvPr id="17" name="Textfeld 18"/>
          <p:cNvSpPr>
            <a:spLocks/>
          </p:cNvSpPr>
          <p:nvPr/>
        </p:nvSpPr>
        <p:spPr bwMode="auto">
          <a:xfrm>
            <a:off x="2281766" y="3272549"/>
            <a:ext cx="8462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600" dirty="0">
                <a:latin typeface="+mj-lt"/>
              </a:rPr>
              <a:t>integration of GA4GH WES standard</a:t>
            </a:r>
            <a:endParaRPr lang="en-US" sz="14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feld 6"/>
          <p:cNvSpPr>
            <a:spLocks/>
          </p:cNvSpPr>
          <p:nvPr/>
        </p:nvSpPr>
        <p:spPr bwMode="auto">
          <a:xfrm>
            <a:off x="38100" y="-76200"/>
            <a:ext cx="12115800" cy="57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b="1">
                <a:solidFill>
                  <a:srgbClr val="0047B9"/>
                </a:solidFill>
                <a:latin typeface="+mj-lt"/>
              </a:rPr>
              <a:t>Participating in the Elixir Cloud and AAI Project</a:t>
            </a:r>
            <a:endParaRPr/>
          </a:p>
        </p:txBody>
      </p:sp>
      <p:sp>
        <p:nvSpPr>
          <p:cNvPr id="5" name="Rechteck 13"/>
          <p:cNvSpPr/>
          <p:nvPr/>
        </p:nvSpPr>
        <p:spPr bwMode="auto">
          <a:xfrm>
            <a:off x="4572000" y="725608"/>
            <a:ext cx="2702584" cy="1222635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6" name="Textfeld 15"/>
          <p:cNvSpPr>
            <a:spLocks/>
          </p:cNvSpPr>
          <p:nvPr/>
        </p:nvSpPr>
        <p:spPr bwMode="auto">
          <a:xfrm>
            <a:off x="4503000" y="907696"/>
            <a:ext cx="2699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 err="1">
                <a:solidFill>
                  <a:schemeClr val="bg2"/>
                </a:solidFill>
                <a:latin typeface="Segoe UI"/>
              </a:rPr>
              <a:t>Workfl</a:t>
            </a:r>
            <a:r>
              <a:rPr lang="en-US" b="1" dirty="0" err="1">
                <a:solidFill>
                  <a:srgbClr val="00D600"/>
                </a:solidFill>
                <a:latin typeface="Segoe UI"/>
              </a:rPr>
              <a:t>UX</a:t>
            </a:r>
            <a:endParaRPr lang="en-US" b="1" dirty="0">
              <a:solidFill>
                <a:srgbClr val="00D600"/>
              </a:solidFill>
              <a:latin typeface="Segoe UI"/>
            </a:endParaRPr>
          </a:p>
          <a:p>
            <a:pPr algn="ctr">
              <a:defRPr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public webserver</a:t>
            </a:r>
            <a:endParaRPr dirty="0"/>
          </a:p>
        </p:txBody>
      </p:sp>
      <p:pic>
        <p:nvPicPr>
          <p:cNvPr id="7" name="Picture 2" descr="Quellbild anzeigen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9525000" y="5334563"/>
            <a:ext cx="2514600" cy="748821"/>
          </a:xfrm>
          <a:prstGeom prst="rect">
            <a:avLst/>
          </a:prstGeom>
          <a:noFill/>
        </p:spPr>
      </p:pic>
      <p:pic>
        <p:nvPicPr>
          <p:cNvPr id="8" name="Picture 2" descr="Quellbild anzeige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610600" y="657604"/>
            <a:ext cx="1752599" cy="1320180"/>
          </a:xfrm>
          <a:prstGeom prst="rect">
            <a:avLst/>
          </a:prstGeom>
          <a:noFill/>
        </p:spPr>
      </p:pic>
      <p:grpSp>
        <p:nvGrpSpPr>
          <p:cNvPr id="9" name="Gruppieren 20"/>
          <p:cNvGrpSpPr/>
          <p:nvPr/>
        </p:nvGrpSpPr>
        <p:grpSpPr bwMode="auto">
          <a:xfrm rot="5400000">
            <a:off x="7837940" y="835217"/>
            <a:ext cx="173719" cy="914400"/>
            <a:chOff x="5562600" y="3002957"/>
            <a:chExt cx="228600" cy="505286"/>
          </a:xfrm>
        </p:grpSpPr>
        <p:cxnSp>
          <p:nvCxnSpPr>
            <p:cNvPr id="10" name="Gerade Verbindung mit Pfeil 21"/>
            <p:cNvCxnSpPr>
              <a:cxnSpLocks/>
            </p:cNvCxnSpPr>
            <p:nvPr/>
          </p:nvCxnSpPr>
          <p:spPr bwMode="auto">
            <a:xfrm flipV="1">
              <a:off x="5562600" y="3002957"/>
              <a:ext cx="0" cy="50528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11" name="Gerade Verbindung mit Pfeil 22"/>
            <p:cNvCxnSpPr>
              <a:cxnSpLocks/>
            </p:cNvCxnSpPr>
            <p:nvPr/>
          </p:nvCxnSpPr>
          <p:spPr bwMode="auto">
            <a:xfrm>
              <a:off x="5791200" y="3002957"/>
              <a:ext cx="0" cy="50528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sp>
        <p:nvSpPr>
          <p:cNvPr id="12" name="Textfeld 23"/>
          <p:cNvSpPr>
            <a:spLocks/>
          </p:cNvSpPr>
          <p:nvPr/>
        </p:nvSpPr>
        <p:spPr bwMode="auto">
          <a:xfrm>
            <a:off x="8305800" y="177896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latin typeface="+mj-lt"/>
              </a:rPr>
              <a:t>User Authentication</a:t>
            </a:r>
            <a:endParaRPr/>
          </a:p>
        </p:txBody>
      </p:sp>
      <p:cxnSp>
        <p:nvCxnSpPr>
          <p:cNvPr id="13" name="Gerade Verbindung mit Pfeil 29"/>
          <p:cNvCxnSpPr>
            <a:cxnSpLocks/>
          </p:cNvCxnSpPr>
          <p:nvPr/>
        </p:nvCxnSpPr>
        <p:spPr bwMode="auto">
          <a:xfrm flipV="1">
            <a:off x="5852929" y="2021008"/>
            <a:ext cx="0" cy="457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14" name="Gruppieren 30"/>
          <p:cNvGrpSpPr/>
          <p:nvPr/>
        </p:nvGrpSpPr>
        <p:grpSpPr bwMode="auto">
          <a:xfrm rot="16199999" flipV="1">
            <a:off x="3900964" y="835218"/>
            <a:ext cx="173719" cy="914400"/>
            <a:chOff x="5562600" y="3002957"/>
            <a:chExt cx="228600" cy="505286"/>
          </a:xfrm>
        </p:grpSpPr>
        <p:cxnSp>
          <p:nvCxnSpPr>
            <p:cNvPr id="15" name="Gerade Verbindung mit Pfeil 31"/>
            <p:cNvCxnSpPr>
              <a:cxnSpLocks/>
            </p:cNvCxnSpPr>
            <p:nvPr/>
          </p:nvCxnSpPr>
          <p:spPr bwMode="auto">
            <a:xfrm flipV="1">
              <a:off x="5562600" y="3002957"/>
              <a:ext cx="0" cy="50528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16" name="Gerade Verbindung mit Pfeil 32"/>
            <p:cNvCxnSpPr>
              <a:cxnSpLocks/>
            </p:cNvCxnSpPr>
            <p:nvPr/>
          </p:nvCxnSpPr>
          <p:spPr bwMode="auto">
            <a:xfrm>
              <a:off x="5791200" y="3002957"/>
              <a:ext cx="0" cy="50528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sp>
        <p:nvSpPr>
          <p:cNvPr id="17" name="Textfeld 34"/>
          <p:cNvSpPr>
            <a:spLocks/>
          </p:cNvSpPr>
          <p:nvPr/>
        </p:nvSpPr>
        <p:spPr bwMode="auto">
          <a:xfrm>
            <a:off x="1767067" y="1633455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latin typeface="+mj-lt"/>
              </a:rPr>
              <a:t>Elixir User</a:t>
            </a:r>
            <a:endParaRPr/>
          </a:p>
        </p:txBody>
      </p:sp>
      <p:grpSp>
        <p:nvGrpSpPr>
          <p:cNvPr id="18" name="Gruppieren 35"/>
          <p:cNvGrpSpPr/>
          <p:nvPr/>
        </p:nvGrpSpPr>
        <p:grpSpPr bwMode="auto">
          <a:xfrm>
            <a:off x="2114495" y="421180"/>
            <a:ext cx="1286344" cy="1302897"/>
            <a:chOff x="13397885" y="14304448"/>
            <a:chExt cx="4001146" cy="4052636"/>
          </a:xfrm>
        </p:grpSpPr>
        <p:pic>
          <p:nvPicPr>
            <p:cNvPr id="19" name="Graphic 3" descr="Person eating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3397885" y="14355938"/>
              <a:ext cx="4001146" cy="4001146"/>
            </a:xfrm>
            <a:prstGeom prst="rect">
              <a:avLst/>
            </a:prstGeom>
          </p:spPr>
        </p:pic>
        <p:pic>
          <p:nvPicPr>
            <p:cNvPr id="20" name="Graphic 10" descr="Monitor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5615432" y="14545792"/>
              <a:ext cx="1783598" cy="1783598"/>
            </a:xfrm>
            <a:prstGeom prst="rect">
              <a:avLst/>
            </a:prstGeom>
          </p:spPr>
        </p:pic>
        <p:pic>
          <p:nvPicPr>
            <p:cNvPr id="21" name="Graphic 50" descr="Graduation cap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 rot="19675581">
              <a:off x="13794198" y="14304448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Picture 4" descr="Quellbild anzeigen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2956706" y="636894"/>
            <a:ext cx="297155" cy="223799"/>
          </a:xfrm>
          <a:prstGeom prst="rect">
            <a:avLst/>
          </a:prstGeom>
          <a:noFill/>
        </p:spPr>
      </p:pic>
      <p:pic>
        <p:nvPicPr>
          <p:cNvPr id="23" name="Picture 6" descr="Quellbild anzeigen"/>
          <p:cNvPicPr>
            <a:picLocks noChangeAspect="1" noChangeArrowheads="1"/>
          </p:cNvPicPr>
          <p:nvPr/>
        </p:nvPicPr>
        <p:blipFill>
          <a:blip r:embed="rId8"/>
          <a:srcRect b="13254"/>
          <a:stretch/>
        </p:blipFill>
        <p:spPr bwMode="auto">
          <a:xfrm>
            <a:off x="624067" y="2935661"/>
            <a:ext cx="2133600" cy="476367"/>
          </a:xfrm>
          <a:prstGeom prst="rect">
            <a:avLst/>
          </a:prstGeom>
          <a:noFill/>
        </p:spPr>
      </p:pic>
      <p:sp>
        <p:nvSpPr>
          <p:cNvPr id="24" name="Textfeld 42"/>
          <p:cNvSpPr>
            <a:spLocks/>
          </p:cNvSpPr>
          <p:nvPr/>
        </p:nvSpPr>
        <p:spPr bwMode="auto">
          <a:xfrm>
            <a:off x="540600" y="3391872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400">
                <a:latin typeface="+mj-lt"/>
              </a:rPr>
              <a:t>Worflow Execution Service (WES)</a:t>
            </a:r>
            <a:endParaRPr/>
          </a:p>
          <a:p>
            <a:pPr>
              <a:defRPr/>
            </a:pPr>
            <a:r>
              <a:rPr lang="de-DE" sz="1400">
                <a:latin typeface="+mj-lt"/>
              </a:rPr>
              <a:t>Task Execution Service (TES)</a:t>
            </a:r>
            <a:endParaRPr/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9"/>
          <a:stretch/>
        </p:blipFill>
        <p:spPr bwMode="auto">
          <a:xfrm>
            <a:off x="5083197" y="4160425"/>
            <a:ext cx="1523996" cy="488155"/>
          </a:xfrm>
          <a:prstGeom prst="rect">
            <a:avLst/>
          </a:prstGeom>
          <a:noFill/>
        </p:spPr>
      </p:pic>
      <p:pic>
        <p:nvPicPr>
          <p:cNvPr id="26" name="Picture 4" descr="Quellbild anzeigen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5118894" y="2535135"/>
            <a:ext cx="1066794" cy="803444"/>
          </a:xfrm>
          <a:prstGeom prst="rect">
            <a:avLst/>
          </a:prstGeom>
          <a:noFill/>
        </p:spPr>
      </p:pic>
      <p:sp>
        <p:nvSpPr>
          <p:cNvPr id="27" name="Textfeld 49"/>
          <p:cNvSpPr>
            <a:spLocks/>
          </p:cNvSpPr>
          <p:nvPr/>
        </p:nvSpPr>
        <p:spPr bwMode="auto">
          <a:xfrm>
            <a:off x="5471939" y="3120618"/>
            <a:ext cx="1005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2000" b="1">
                <a:latin typeface="+mj-lt"/>
              </a:rPr>
              <a:t>WES</a:t>
            </a:r>
            <a:endParaRPr/>
          </a:p>
        </p:txBody>
      </p:sp>
      <p:sp>
        <p:nvSpPr>
          <p:cNvPr id="28" name="Textfeld 51"/>
          <p:cNvSpPr>
            <a:spLocks/>
          </p:cNvSpPr>
          <p:nvPr/>
        </p:nvSpPr>
        <p:spPr bwMode="auto">
          <a:xfrm>
            <a:off x="4276857" y="4648580"/>
            <a:ext cx="3190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latin typeface="+mj-lt"/>
              </a:rPr>
              <a:t>(TES on Kubernetes)</a:t>
            </a:r>
            <a:endParaRPr/>
          </a:p>
        </p:txBody>
      </p:sp>
      <p:cxnSp>
        <p:nvCxnSpPr>
          <p:cNvPr id="29" name="Gerade Verbindung mit Pfeil 52"/>
          <p:cNvCxnSpPr>
            <a:cxnSpLocks/>
          </p:cNvCxnSpPr>
          <p:nvPr/>
        </p:nvCxnSpPr>
        <p:spPr bwMode="auto">
          <a:xfrm flipV="1">
            <a:off x="5854368" y="3603758"/>
            <a:ext cx="0" cy="4682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0" name="Freihandform: Form 41"/>
          <p:cNvSpPr/>
          <p:nvPr/>
        </p:nvSpPr>
        <p:spPr bwMode="auto">
          <a:xfrm>
            <a:off x="3521947" y="2949643"/>
            <a:ext cx="1492180" cy="595580"/>
          </a:xfrm>
          <a:custGeom>
            <a:avLst/>
            <a:gdLst>
              <a:gd name="connsiteX0" fmla="*/ 0 w 1492180"/>
              <a:gd name="connsiteY0" fmla="*/ 592853 h 595580"/>
              <a:gd name="connsiteX1" fmla="*/ 768699 w 1492180"/>
              <a:gd name="connsiteY1" fmla="*/ 522514 h 595580"/>
              <a:gd name="connsiteX2" fmla="*/ 1040005 w 1492180"/>
              <a:gd name="connsiteY2" fmla="*/ 105508 h 595580"/>
              <a:gd name="connsiteX3" fmla="*/ 1492180 w 1492180"/>
              <a:gd name="connsiteY3" fmla="*/ 0 h 59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2180" h="595580" extrusionOk="0">
                <a:moveTo>
                  <a:pt x="0" y="592853"/>
                </a:moveTo>
                <a:cubicBezTo>
                  <a:pt x="297682" y="598295"/>
                  <a:pt x="595365" y="603738"/>
                  <a:pt x="768699" y="522514"/>
                </a:cubicBezTo>
                <a:cubicBezTo>
                  <a:pt x="942033" y="441290"/>
                  <a:pt x="919425" y="192594"/>
                  <a:pt x="1040005" y="105508"/>
                </a:cubicBezTo>
                <a:cubicBezTo>
                  <a:pt x="1160585" y="18422"/>
                  <a:pt x="1326382" y="9211"/>
                  <a:pt x="149218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31" name="Freihandform: Form 43"/>
          <p:cNvSpPr/>
          <p:nvPr/>
        </p:nvSpPr>
        <p:spPr bwMode="auto">
          <a:xfrm>
            <a:off x="3175280" y="3754669"/>
            <a:ext cx="1838848" cy="684465"/>
          </a:xfrm>
          <a:custGeom>
            <a:avLst/>
            <a:gdLst>
              <a:gd name="connsiteX0" fmla="*/ 0 w 1924259"/>
              <a:gd name="connsiteY0" fmla="*/ 18939 h 684465"/>
              <a:gd name="connsiteX1" fmla="*/ 612950 w 1924259"/>
              <a:gd name="connsiteY1" fmla="*/ 74205 h 684465"/>
              <a:gd name="connsiteX2" fmla="*/ 1356528 w 1924259"/>
              <a:gd name="connsiteY2" fmla="*/ 616816 h 684465"/>
              <a:gd name="connsiteX3" fmla="*/ 1924259 w 1924259"/>
              <a:gd name="connsiteY3" fmla="*/ 682130 h 68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4259" h="684465" extrusionOk="0">
                <a:moveTo>
                  <a:pt x="0" y="18939"/>
                </a:moveTo>
                <a:cubicBezTo>
                  <a:pt x="193431" y="-3251"/>
                  <a:pt x="386862" y="-25441"/>
                  <a:pt x="612950" y="74205"/>
                </a:cubicBezTo>
                <a:cubicBezTo>
                  <a:pt x="839038" y="173851"/>
                  <a:pt x="1137977" y="515495"/>
                  <a:pt x="1356528" y="616816"/>
                </a:cubicBezTo>
                <a:cubicBezTo>
                  <a:pt x="1575079" y="718137"/>
                  <a:pt x="1681424" y="672919"/>
                  <a:pt x="1924259" y="6821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32" name="Textfeld 59"/>
          <p:cNvSpPr>
            <a:spLocks/>
          </p:cNvSpPr>
          <p:nvPr/>
        </p:nvSpPr>
        <p:spPr bwMode="auto">
          <a:xfrm>
            <a:off x="3479834" y="1403868"/>
            <a:ext cx="101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latin typeface="+mj-lt"/>
              </a:rPr>
              <a:t>results</a:t>
            </a:r>
            <a:endParaRPr sz="1600">
              <a:latin typeface="+mj-lt"/>
            </a:endParaRPr>
          </a:p>
        </p:txBody>
      </p:sp>
      <p:sp>
        <p:nvSpPr>
          <p:cNvPr id="33" name="Textfeld 60"/>
          <p:cNvSpPr>
            <a:spLocks/>
          </p:cNvSpPr>
          <p:nvPr/>
        </p:nvSpPr>
        <p:spPr bwMode="auto">
          <a:xfrm>
            <a:off x="3595501" y="875871"/>
            <a:ext cx="76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latin typeface="+mj-lt"/>
              </a:rPr>
              <a:t>data</a:t>
            </a:r>
            <a:endParaRPr sz="1600">
              <a:latin typeface="+mj-lt"/>
            </a:endParaRPr>
          </a:p>
        </p:txBody>
      </p:sp>
      <p:cxnSp>
        <p:nvCxnSpPr>
          <p:cNvPr id="34" name="Gerade Verbindung mit Pfeil 65"/>
          <p:cNvCxnSpPr>
            <a:cxnSpLocks/>
          </p:cNvCxnSpPr>
          <p:nvPr/>
        </p:nvCxnSpPr>
        <p:spPr bwMode="auto">
          <a:xfrm flipV="1">
            <a:off x="4114800" y="4993371"/>
            <a:ext cx="823126" cy="3744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" name="Gerade Verbindung mit Pfeil 69"/>
          <p:cNvCxnSpPr>
            <a:cxnSpLocks/>
          </p:cNvCxnSpPr>
          <p:nvPr/>
        </p:nvCxnSpPr>
        <p:spPr bwMode="auto">
          <a:xfrm flipV="1">
            <a:off x="5014127" y="5016854"/>
            <a:ext cx="350520" cy="334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" name="Gerade Verbindung mit Pfeil 71"/>
          <p:cNvCxnSpPr>
            <a:cxnSpLocks/>
          </p:cNvCxnSpPr>
          <p:nvPr/>
        </p:nvCxnSpPr>
        <p:spPr bwMode="auto">
          <a:xfrm flipV="1">
            <a:off x="5845195" y="5014584"/>
            <a:ext cx="0" cy="35922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" name="Gerade Verbindung mit Pfeil 73"/>
          <p:cNvCxnSpPr>
            <a:cxnSpLocks/>
          </p:cNvCxnSpPr>
          <p:nvPr/>
        </p:nvCxnSpPr>
        <p:spPr bwMode="auto">
          <a:xfrm flipH="1" flipV="1">
            <a:off x="6858000" y="4993371"/>
            <a:ext cx="823126" cy="3744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8" name="Gerade Verbindung mit Pfeil 74"/>
          <p:cNvCxnSpPr>
            <a:cxnSpLocks/>
          </p:cNvCxnSpPr>
          <p:nvPr/>
        </p:nvCxnSpPr>
        <p:spPr bwMode="auto">
          <a:xfrm flipH="1" flipV="1">
            <a:off x="6400800" y="4992808"/>
            <a:ext cx="350520" cy="334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9" name="Rechteck 56"/>
          <p:cNvSpPr/>
          <p:nvPr/>
        </p:nvSpPr>
        <p:spPr bwMode="auto">
          <a:xfrm>
            <a:off x="3826630" y="5391264"/>
            <a:ext cx="536148" cy="476136"/>
          </a:xfrm>
          <a:prstGeom prst="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40" name="Rechteck 86"/>
          <p:cNvSpPr/>
          <p:nvPr/>
        </p:nvSpPr>
        <p:spPr bwMode="auto">
          <a:xfrm>
            <a:off x="4712504" y="5391264"/>
            <a:ext cx="536148" cy="476136"/>
          </a:xfrm>
          <a:prstGeom prst="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41" name="Rechteck 87"/>
          <p:cNvSpPr/>
          <p:nvPr/>
        </p:nvSpPr>
        <p:spPr bwMode="auto">
          <a:xfrm>
            <a:off x="5598378" y="5391264"/>
            <a:ext cx="536148" cy="476136"/>
          </a:xfrm>
          <a:prstGeom prst="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42" name="Rechteck 88"/>
          <p:cNvSpPr/>
          <p:nvPr/>
        </p:nvSpPr>
        <p:spPr bwMode="auto">
          <a:xfrm>
            <a:off x="6484252" y="5391264"/>
            <a:ext cx="536148" cy="476136"/>
          </a:xfrm>
          <a:prstGeom prst="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43" name="Rechteck 89"/>
          <p:cNvSpPr/>
          <p:nvPr/>
        </p:nvSpPr>
        <p:spPr bwMode="auto">
          <a:xfrm>
            <a:off x="7370125" y="5391264"/>
            <a:ext cx="536148" cy="476136"/>
          </a:xfrm>
          <a:prstGeom prst="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2400" b="0" i="0" u="none" strike="noStrike" cap="none">
              <a:ln>
                <a:noFill/>
              </a:ln>
              <a:solidFill>
                <a:schemeClr val="tx1"/>
              </a:solidFill>
              <a:latin typeface="Times"/>
              <a:ea typeface="ＭＳ Ｐゴシック"/>
            </a:endParaRPr>
          </a:p>
        </p:txBody>
      </p:sp>
      <p:sp>
        <p:nvSpPr>
          <p:cNvPr id="44" name="Textfeld 129"/>
          <p:cNvSpPr>
            <a:spLocks/>
          </p:cNvSpPr>
          <p:nvPr/>
        </p:nvSpPr>
        <p:spPr bwMode="auto">
          <a:xfrm>
            <a:off x="4267200" y="5867399"/>
            <a:ext cx="3190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1600">
                <a:solidFill>
                  <a:srgbClr val="A9BCD5"/>
                </a:solidFill>
                <a:latin typeface="+mj-lt"/>
              </a:rPr>
              <a:t>Kubernetes Workers</a:t>
            </a:r>
            <a:endParaRPr/>
          </a:p>
        </p:txBody>
      </p:sp>
      <p:sp>
        <p:nvSpPr>
          <p:cNvPr id="45" name="Rechteck 1"/>
          <p:cNvSpPr/>
          <p:nvPr/>
        </p:nvSpPr>
        <p:spPr bwMode="auto">
          <a:xfrm>
            <a:off x="2847945" y="6400800"/>
            <a:ext cx="604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>
                <a:solidFill>
                  <a:schemeClr val="bg2"/>
                </a:solidFill>
                <a:latin typeface="+mj-lt"/>
              </a:rPr>
              <a:t>https://elixir-europe.github.io/cloud/</a:t>
            </a:r>
            <a:endParaRPr sz="200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Quellbild anzeigen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600200" y="3179348"/>
            <a:ext cx="1905000" cy="1905000"/>
          </a:xfrm>
          <a:prstGeom prst="rect">
            <a:avLst/>
          </a:prstGeom>
          <a:noFill/>
        </p:spPr>
      </p:pic>
      <p:sp>
        <p:nvSpPr>
          <p:cNvPr id="5" name="Textfeld 45"/>
          <p:cNvSpPr>
            <a:spLocks/>
          </p:cNvSpPr>
          <p:nvPr/>
        </p:nvSpPr>
        <p:spPr bwMode="auto">
          <a:xfrm>
            <a:off x="38100" y="-76200"/>
            <a:ext cx="12115800" cy="57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b="1">
                <a:solidFill>
                  <a:srgbClr val="0047B9"/>
                </a:solidFill>
                <a:latin typeface="+mj-lt"/>
              </a:rPr>
              <a:t>Please try it out</a:t>
            </a:r>
            <a:endParaRPr/>
          </a:p>
        </p:txBody>
      </p:sp>
      <p:sp>
        <p:nvSpPr>
          <p:cNvPr id="6" name="Textfeld 48"/>
          <p:cNvSpPr>
            <a:spLocks/>
          </p:cNvSpPr>
          <p:nvPr/>
        </p:nvSpPr>
        <p:spPr bwMode="auto">
          <a:xfrm>
            <a:off x="2705100" y="3460858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b="1" dirty="0" err="1">
                <a:latin typeface="+mj-lt"/>
              </a:rPr>
              <a:t>CompEpigen</a:t>
            </a:r>
            <a:r>
              <a:rPr lang="en-US" dirty="0">
                <a:latin typeface="+mj-lt"/>
              </a:rPr>
              <a:t>/</a:t>
            </a:r>
            <a:r>
              <a:rPr lang="en-US" b="1" dirty="0" err="1">
                <a:latin typeface="Segoe UI"/>
              </a:rPr>
              <a:t>Workfl</a:t>
            </a:r>
            <a:r>
              <a:rPr lang="en-US" b="1" dirty="0" err="1">
                <a:solidFill>
                  <a:srgbClr val="00D600"/>
                </a:solidFill>
                <a:latin typeface="Segoe UI"/>
              </a:rPr>
              <a:t>UX</a:t>
            </a:r>
            <a:endParaRPr lang="en-US" b="1" dirty="0">
              <a:solidFill>
                <a:srgbClr val="00D600"/>
              </a:solidFill>
              <a:latin typeface="Segoe UI"/>
            </a:endParaRPr>
          </a:p>
          <a:p>
            <a:pPr algn="ctr">
              <a:defRPr/>
            </a:pPr>
            <a:endParaRPr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7" name="Textfeld 53"/>
          <p:cNvSpPr>
            <a:spLocks/>
          </p:cNvSpPr>
          <p:nvPr/>
        </p:nvSpPr>
        <p:spPr bwMode="auto">
          <a:xfrm>
            <a:off x="2628900" y="5260033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>
                <a:latin typeface="+mj-lt"/>
              </a:rPr>
              <a:t>Feedback and contribution is welcome.</a:t>
            </a:r>
            <a:endParaRPr b="1">
              <a:solidFill>
                <a:srgbClr val="00B050"/>
              </a:solidFill>
              <a:latin typeface="+mj-lt"/>
            </a:endParaRPr>
          </a:p>
        </p:txBody>
      </p:sp>
      <p:sp>
        <p:nvSpPr>
          <p:cNvPr id="9" name="Textfeld 55"/>
          <p:cNvSpPr>
            <a:spLocks/>
          </p:cNvSpPr>
          <p:nvPr/>
        </p:nvSpPr>
        <p:spPr bwMode="auto">
          <a:xfrm>
            <a:off x="3276600" y="4050268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>
                <a:latin typeface="+mj-lt"/>
              </a:rPr>
              <a:t>Open source - Apache 2.0 License</a:t>
            </a:r>
            <a:endParaRPr sz="1800" b="1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0" name="Textfeld 57"/>
          <p:cNvSpPr>
            <a:spLocks/>
          </p:cNvSpPr>
          <p:nvPr/>
        </p:nvSpPr>
        <p:spPr bwMode="auto">
          <a:xfrm>
            <a:off x="3276600" y="4539331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dirty="0">
                <a:latin typeface="+mj-lt"/>
              </a:rPr>
              <a:t>Easy to install: </a:t>
            </a:r>
            <a:r>
              <a:rPr lang="en-GB" sz="1800" b="1" dirty="0">
                <a:latin typeface="Consolas"/>
              </a:rPr>
              <a:t>python3 -m pip install </a:t>
            </a:r>
            <a:r>
              <a:rPr lang="en-GB" sz="1800" b="1" dirty="0" err="1">
                <a:latin typeface="Consolas"/>
              </a:rPr>
              <a:t>workflux</a:t>
            </a:r>
            <a:endParaRPr sz="1800" b="1" dirty="0">
              <a:latin typeface="Consola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FED308-C9EE-5049-B000-2068C13A5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000" y="614356"/>
            <a:ext cx="8658000" cy="25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3_e_ver_b_Jubiläum">
  <a:themeElements>
    <a:clrScheme name="Office-Design 1">
      <a:dk1>
        <a:srgbClr val="000000"/>
      </a:dk1>
      <a:lt1>
        <a:srgbClr val="CCDBF1"/>
      </a:lt1>
      <a:dk2>
        <a:srgbClr val="0047B9"/>
      </a:dk2>
      <a:lt2>
        <a:srgbClr val="FFFFFF"/>
      </a:lt2>
      <a:accent1>
        <a:srgbClr val="F32B42"/>
      </a:accent1>
      <a:accent2>
        <a:srgbClr val="8C8C8C"/>
      </a:accent2>
      <a:accent3>
        <a:srgbClr val="E2EAF7"/>
      </a:accent3>
      <a:accent4>
        <a:srgbClr val="000000"/>
      </a:accent4>
      <a:accent5>
        <a:srgbClr val="F8ACB0"/>
      </a:accent5>
      <a:accent6>
        <a:srgbClr val="7E7E7E"/>
      </a:accent6>
      <a:hlink>
        <a:srgbClr val="FF5D00"/>
      </a:hlink>
      <a:folHlink>
        <a:srgbClr val="009543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xfrm>
          <a:off x="0" y="0"/>
          <a:ext cx="1" cy="1"/>
        </a:xfrm>
        <a:prstGeom prst="rect">
          <a:avLst/>
        </a:pr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spDef>
    <a:lnDef>
      <a:spPr bwMode="auto">
        <a:xfrm>
          <a:off x="0" y="0"/>
          <a:ext cx="1" cy="1"/>
        </a:xfrm>
        <a:prstGeom prst="rect">
          <a:avLst/>
        </a:pr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</a:objectDefaults>
  <a:extraClrSchemeLst>
    <a:extraClrScheme>
      <a:clrScheme name="Office-Design 1">
        <a:dk1>
          <a:srgbClr val="000000"/>
        </a:dk1>
        <a:lt1>
          <a:srgbClr val="CCDBF1"/>
        </a:lt1>
        <a:dk2>
          <a:srgbClr val="0047B9"/>
        </a:dk2>
        <a:lt2>
          <a:srgbClr val="FFFFFF"/>
        </a:lt2>
        <a:accent1>
          <a:srgbClr val="F32B42"/>
        </a:accent1>
        <a:accent2>
          <a:srgbClr val="8C8C8C"/>
        </a:accent2>
        <a:accent3>
          <a:srgbClr val="E2EAF7"/>
        </a:accent3>
        <a:accent4>
          <a:srgbClr val="000000"/>
        </a:accent4>
        <a:accent5>
          <a:srgbClr val="F8ACB0"/>
        </a:accent5>
        <a:accent6>
          <a:srgbClr val="7E7E7E"/>
        </a:accent6>
        <a:hlink>
          <a:srgbClr val="FF5D00"/>
        </a:hlink>
        <a:folHlink>
          <a:srgbClr val="00954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t3_ver_b_en</Template>
  <TotalTime>3124</TotalTime>
  <Words>398</Words>
  <Application>Microsoft Macintosh PowerPoint</Application>
  <DocSecurity>0</DocSecurity>
  <PresentationFormat>Widescreen</PresentationFormat>
  <Paragraphs>119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Consolas</vt:lpstr>
      <vt:lpstr>Segoe UI</vt:lpstr>
      <vt:lpstr>Times</vt:lpstr>
      <vt:lpstr>Times New Roman</vt:lpstr>
      <vt:lpstr>t3_e_ver_b_Jubiläum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DKFZ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titel bildmotiv</dc:subject>
  <dc:creator>Kersten Breuer</dc:creator>
  <cp:keywords/>
  <dc:description/>
  <cp:lastModifiedBy>Mei-Ju May Chen</cp:lastModifiedBy>
  <cp:revision>36</cp:revision>
  <dcterms:created xsi:type="dcterms:W3CDTF">2019-07-22T08:45:59Z</dcterms:created>
  <dcterms:modified xsi:type="dcterms:W3CDTF">2021-11-29T06:36:40Z</dcterms:modified>
  <cp:category/>
  <dc:identifier/>
  <cp:contentStatus/>
  <dc:language/>
  <cp:version/>
</cp:coreProperties>
</file>